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366" r:id="rId2"/>
    <p:sldId id="719" r:id="rId3"/>
    <p:sldId id="729" r:id="rId4"/>
    <p:sldId id="563" r:id="rId5"/>
    <p:sldId id="733" r:id="rId6"/>
    <p:sldId id="368" r:id="rId7"/>
    <p:sldId id="370" r:id="rId8"/>
    <p:sldId id="374" r:id="rId9"/>
    <p:sldId id="661" r:id="rId10"/>
    <p:sldId id="734" r:id="rId11"/>
    <p:sldId id="735" r:id="rId12"/>
    <p:sldId id="736" r:id="rId13"/>
    <p:sldId id="576" r:id="rId14"/>
    <p:sldId id="720" r:id="rId15"/>
    <p:sldId id="728" r:id="rId16"/>
    <p:sldId id="731" r:id="rId17"/>
    <p:sldId id="697" r:id="rId18"/>
    <p:sldId id="709" r:id="rId19"/>
    <p:sldId id="711" r:id="rId20"/>
    <p:sldId id="718" r:id="rId21"/>
    <p:sldId id="722" r:id="rId22"/>
  </p:sldIdLst>
  <p:sldSz cx="9906000" cy="6858000" type="A4"/>
  <p:notesSz cx="6805613" cy="99393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0">
          <p15:clr>
            <a:srgbClr val="A4A3A4"/>
          </p15:clr>
        </p15:guide>
        <p15:guide id="2" pos="2143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000000"/>
    <a:srgbClr val="FFFF99"/>
    <a:srgbClr val="FF0000"/>
    <a:srgbClr val="FF9933"/>
    <a:srgbClr val="FF3300"/>
    <a:srgbClr val="FF99FF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568A6AA-193B-42E5-8153-670D69A2EA8F}" v="21" dt="2024-09-16T12:02:18.94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50" autoAdjust="0"/>
    <p:restoredTop sz="88608" autoAdjust="0"/>
  </p:normalViewPr>
  <p:slideViewPr>
    <p:cSldViewPr snapToObjects="1">
      <p:cViewPr varScale="1">
        <p:scale>
          <a:sx n="99" d="100"/>
          <a:sy n="99" d="100"/>
        </p:scale>
        <p:origin x="2100" y="78"/>
      </p:cViewPr>
      <p:guideLst>
        <p:guide orient="horz" pos="2160"/>
        <p:guide pos="3120"/>
      </p:guideLst>
    </p:cSldViewPr>
  </p:slideViewPr>
  <p:outlineViewPr>
    <p:cViewPr>
      <p:scale>
        <a:sx n="25" d="100"/>
        <a:sy n="25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906"/>
    </p:cViewPr>
  </p:sorterViewPr>
  <p:notesViewPr>
    <p:cSldViewPr snapToObjects="1">
      <p:cViewPr varScale="1">
        <p:scale>
          <a:sx n="49" d="100"/>
          <a:sy n="49" d="100"/>
        </p:scale>
        <p:origin x="-1890" y="-102"/>
      </p:cViewPr>
      <p:guideLst>
        <p:guide orient="horz" pos="3130"/>
        <p:guide pos="214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AILHET David" userId="f6f7efc6-a76f-4d99-a52b-a39605273c50" providerId="ADAL" clId="{7C282497-187E-4246-B081-BF6191A0F4E3}"/>
    <pc:docChg chg="modSld">
      <pc:chgData name="BAILHET David" userId="f6f7efc6-a76f-4d99-a52b-a39605273c50" providerId="ADAL" clId="{7C282497-187E-4246-B081-BF6191A0F4E3}" dt="2024-09-16T11:22:10.908" v="2" actId="2085"/>
      <pc:docMkLst>
        <pc:docMk/>
      </pc:docMkLst>
      <pc:sldChg chg="addSp modSp mod">
        <pc:chgData name="BAILHET David" userId="f6f7efc6-a76f-4d99-a52b-a39605273c50" providerId="ADAL" clId="{7C282497-187E-4246-B081-BF6191A0F4E3}" dt="2024-09-16T11:22:10.908" v="2" actId="2085"/>
        <pc:sldMkLst>
          <pc:docMk/>
          <pc:sldMk cId="0" sldId="366"/>
        </pc:sldMkLst>
        <pc:spChg chg="add mod">
          <ac:chgData name="BAILHET David" userId="f6f7efc6-a76f-4d99-a52b-a39605273c50" providerId="ADAL" clId="{7C282497-187E-4246-B081-BF6191A0F4E3}" dt="2024-09-16T11:22:10.908" v="2" actId="2085"/>
          <ac:spMkLst>
            <pc:docMk/>
            <pc:sldMk cId="0" sldId="366"/>
            <ac:spMk id="2" creationId="{D6D0B48A-EAFB-268C-2C46-4924D28F9A9E}"/>
          </ac:spMkLst>
        </pc:spChg>
      </pc:sldChg>
    </pc:docChg>
  </pc:docChgLst>
  <pc:docChgLst>
    <pc:chgData name="DEL FABRO Cédric" userId="687748ff-9d05-4d22-afe7-3f0d79e3fce2" providerId="ADAL" clId="{6568A6AA-193B-42E5-8153-670D69A2EA8F}"/>
    <pc:docChg chg="modSld">
      <pc:chgData name="DEL FABRO Cédric" userId="687748ff-9d05-4d22-afe7-3f0d79e3fce2" providerId="ADAL" clId="{6568A6AA-193B-42E5-8153-670D69A2EA8F}" dt="2024-09-16T12:02:18.947" v="33"/>
      <pc:docMkLst>
        <pc:docMk/>
      </pc:docMkLst>
      <pc:sldChg chg="addSp modSp">
        <pc:chgData name="DEL FABRO Cédric" userId="687748ff-9d05-4d22-afe7-3f0d79e3fce2" providerId="ADAL" clId="{6568A6AA-193B-42E5-8153-670D69A2EA8F}" dt="2024-09-16T12:01:01.365" v="12"/>
        <pc:sldMkLst>
          <pc:docMk/>
          <pc:sldMk cId="0" sldId="368"/>
        </pc:sldMkLst>
        <pc:spChg chg="add mod">
          <ac:chgData name="DEL FABRO Cédric" userId="687748ff-9d05-4d22-afe7-3f0d79e3fce2" providerId="ADAL" clId="{6568A6AA-193B-42E5-8153-670D69A2EA8F}" dt="2024-09-16T12:01:01.365" v="12"/>
          <ac:spMkLst>
            <pc:docMk/>
            <pc:sldMk cId="0" sldId="368"/>
            <ac:spMk id="2" creationId="{992944F7-D2A1-F4D9-4831-A67BE642033C}"/>
          </ac:spMkLst>
        </pc:spChg>
      </pc:sldChg>
      <pc:sldChg chg="addSp modSp">
        <pc:chgData name="DEL FABRO Cédric" userId="687748ff-9d05-4d22-afe7-3f0d79e3fce2" providerId="ADAL" clId="{6568A6AA-193B-42E5-8153-670D69A2EA8F}" dt="2024-09-16T12:01:07.455" v="13"/>
        <pc:sldMkLst>
          <pc:docMk/>
          <pc:sldMk cId="0" sldId="370"/>
        </pc:sldMkLst>
        <pc:spChg chg="add mod">
          <ac:chgData name="DEL FABRO Cédric" userId="687748ff-9d05-4d22-afe7-3f0d79e3fce2" providerId="ADAL" clId="{6568A6AA-193B-42E5-8153-670D69A2EA8F}" dt="2024-09-16T12:01:07.455" v="13"/>
          <ac:spMkLst>
            <pc:docMk/>
            <pc:sldMk cId="0" sldId="370"/>
            <ac:spMk id="2" creationId="{5AA4EEA7-6D30-F697-2A88-5B4F51B6C705}"/>
          </ac:spMkLst>
        </pc:spChg>
      </pc:sldChg>
      <pc:sldChg chg="addSp modSp">
        <pc:chgData name="DEL FABRO Cédric" userId="687748ff-9d05-4d22-afe7-3f0d79e3fce2" providerId="ADAL" clId="{6568A6AA-193B-42E5-8153-670D69A2EA8F}" dt="2024-09-16T12:01:11.735" v="14"/>
        <pc:sldMkLst>
          <pc:docMk/>
          <pc:sldMk cId="0" sldId="374"/>
        </pc:sldMkLst>
        <pc:spChg chg="add mod">
          <ac:chgData name="DEL FABRO Cédric" userId="687748ff-9d05-4d22-afe7-3f0d79e3fce2" providerId="ADAL" clId="{6568A6AA-193B-42E5-8153-670D69A2EA8F}" dt="2024-09-16T12:01:11.735" v="14"/>
          <ac:spMkLst>
            <pc:docMk/>
            <pc:sldMk cId="0" sldId="374"/>
            <ac:spMk id="2" creationId="{BA34A516-439A-8F8B-437E-259388A60DA2}"/>
          </ac:spMkLst>
        </pc:spChg>
      </pc:sldChg>
      <pc:sldChg chg="addSp modSp mod">
        <pc:chgData name="DEL FABRO Cédric" userId="687748ff-9d05-4d22-afe7-3f0d79e3fce2" providerId="ADAL" clId="{6568A6AA-193B-42E5-8153-670D69A2EA8F}" dt="2024-09-16T12:00:46.214" v="8" actId="1035"/>
        <pc:sldMkLst>
          <pc:docMk/>
          <pc:sldMk cId="0" sldId="563"/>
        </pc:sldMkLst>
        <pc:spChg chg="add mod">
          <ac:chgData name="DEL FABRO Cédric" userId="687748ff-9d05-4d22-afe7-3f0d79e3fce2" providerId="ADAL" clId="{6568A6AA-193B-42E5-8153-670D69A2EA8F}" dt="2024-09-16T12:00:46.214" v="8" actId="1035"/>
          <ac:spMkLst>
            <pc:docMk/>
            <pc:sldMk cId="0" sldId="563"/>
            <ac:spMk id="2" creationId="{4227842B-7972-3F2B-C592-ABDEC12E2F7E}"/>
          </ac:spMkLst>
        </pc:spChg>
      </pc:sldChg>
      <pc:sldChg chg="addSp modSp">
        <pc:chgData name="DEL FABRO Cédric" userId="687748ff-9d05-4d22-afe7-3f0d79e3fce2" providerId="ADAL" clId="{6568A6AA-193B-42E5-8153-670D69A2EA8F}" dt="2024-09-16T12:01:40.313" v="21"/>
        <pc:sldMkLst>
          <pc:docMk/>
          <pc:sldMk cId="0" sldId="576"/>
        </pc:sldMkLst>
        <pc:spChg chg="add mod">
          <ac:chgData name="DEL FABRO Cédric" userId="687748ff-9d05-4d22-afe7-3f0d79e3fce2" providerId="ADAL" clId="{6568A6AA-193B-42E5-8153-670D69A2EA8F}" dt="2024-09-16T12:01:40.313" v="21"/>
          <ac:spMkLst>
            <pc:docMk/>
            <pc:sldMk cId="0" sldId="576"/>
            <ac:spMk id="5" creationId="{A46B1F37-2959-45DA-6507-3A83244CB304}"/>
          </ac:spMkLst>
        </pc:spChg>
      </pc:sldChg>
      <pc:sldChg chg="addSp modSp mod">
        <pc:chgData name="DEL FABRO Cédric" userId="687748ff-9d05-4d22-afe7-3f0d79e3fce2" providerId="ADAL" clId="{6568A6AA-193B-42E5-8153-670D69A2EA8F}" dt="2024-09-16T12:01:17.316" v="17" actId="1035"/>
        <pc:sldMkLst>
          <pc:docMk/>
          <pc:sldMk cId="0" sldId="661"/>
        </pc:sldMkLst>
        <pc:spChg chg="add mod">
          <ac:chgData name="DEL FABRO Cédric" userId="687748ff-9d05-4d22-afe7-3f0d79e3fce2" providerId="ADAL" clId="{6568A6AA-193B-42E5-8153-670D69A2EA8F}" dt="2024-09-16T12:01:17.316" v="17" actId="1035"/>
          <ac:spMkLst>
            <pc:docMk/>
            <pc:sldMk cId="0" sldId="661"/>
            <ac:spMk id="2" creationId="{99343A05-1A34-0353-302D-1FC7E9983864}"/>
          </ac:spMkLst>
        </pc:spChg>
      </pc:sldChg>
      <pc:sldChg chg="addSp modSp">
        <pc:chgData name="DEL FABRO Cédric" userId="687748ff-9d05-4d22-afe7-3f0d79e3fce2" providerId="ADAL" clId="{6568A6AA-193B-42E5-8153-670D69A2EA8F}" dt="2024-09-16T12:02:00.856" v="29"/>
        <pc:sldMkLst>
          <pc:docMk/>
          <pc:sldMk cId="0" sldId="697"/>
        </pc:sldMkLst>
        <pc:spChg chg="add mod">
          <ac:chgData name="DEL FABRO Cédric" userId="687748ff-9d05-4d22-afe7-3f0d79e3fce2" providerId="ADAL" clId="{6568A6AA-193B-42E5-8153-670D69A2EA8F}" dt="2024-09-16T12:02:00.856" v="29"/>
          <ac:spMkLst>
            <pc:docMk/>
            <pc:sldMk cId="0" sldId="697"/>
            <ac:spMk id="2" creationId="{46919F4C-9B3F-2867-5001-82145AFE4A42}"/>
          </ac:spMkLst>
        </pc:spChg>
      </pc:sldChg>
      <pc:sldChg chg="addSp modSp">
        <pc:chgData name="DEL FABRO Cédric" userId="687748ff-9d05-4d22-afe7-3f0d79e3fce2" providerId="ADAL" clId="{6568A6AA-193B-42E5-8153-670D69A2EA8F}" dt="2024-09-16T12:02:04.276" v="30"/>
        <pc:sldMkLst>
          <pc:docMk/>
          <pc:sldMk cId="0" sldId="709"/>
        </pc:sldMkLst>
        <pc:spChg chg="add mod">
          <ac:chgData name="DEL FABRO Cédric" userId="687748ff-9d05-4d22-afe7-3f0d79e3fce2" providerId="ADAL" clId="{6568A6AA-193B-42E5-8153-670D69A2EA8F}" dt="2024-09-16T12:02:04.276" v="30"/>
          <ac:spMkLst>
            <pc:docMk/>
            <pc:sldMk cId="0" sldId="709"/>
            <ac:spMk id="2" creationId="{615D46B8-9A5B-51A2-87DF-4B1FED58C844}"/>
          </ac:spMkLst>
        </pc:spChg>
      </pc:sldChg>
      <pc:sldChg chg="addSp modSp">
        <pc:chgData name="DEL FABRO Cédric" userId="687748ff-9d05-4d22-afe7-3f0d79e3fce2" providerId="ADAL" clId="{6568A6AA-193B-42E5-8153-670D69A2EA8F}" dt="2024-09-16T12:02:10.331" v="31"/>
        <pc:sldMkLst>
          <pc:docMk/>
          <pc:sldMk cId="0" sldId="711"/>
        </pc:sldMkLst>
        <pc:spChg chg="add mod">
          <ac:chgData name="DEL FABRO Cédric" userId="687748ff-9d05-4d22-afe7-3f0d79e3fce2" providerId="ADAL" clId="{6568A6AA-193B-42E5-8153-670D69A2EA8F}" dt="2024-09-16T12:02:10.331" v="31"/>
          <ac:spMkLst>
            <pc:docMk/>
            <pc:sldMk cId="0" sldId="711"/>
            <ac:spMk id="2" creationId="{461CB6BA-624A-860A-9DE5-AFD72C64DE40}"/>
          </ac:spMkLst>
        </pc:spChg>
      </pc:sldChg>
      <pc:sldChg chg="addSp modSp">
        <pc:chgData name="DEL FABRO Cédric" userId="687748ff-9d05-4d22-afe7-3f0d79e3fce2" providerId="ADAL" clId="{6568A6AA-193B-42E5-8153-670D69A2EA8F}" dt="2024-09-16T12:02:15.412" v="32"/>
        <pc:sldMkLst>
          <pc:docMk/>
          <pc:sldMk cId="0" sldId="718"/>
        </pc:sldMkLst>
        <pc:spChg chg="add mod">
          <ac:chgData name="DEL FABRO Cédric" userId="687748ff-9d05-4d22-afe7-3f0d79e3fce2" providerId="ADAL" clId="{6568A6AA-193B-42E5-8153-670D69A2EA8F}" dt="2024-09-16T12:02:15.412" v="32"/>
          <ac:spMkLst>
            <pc:docMk/>
            <pc:sldMk cId="0" sldId="718"/>
            <ac:spMk id="2" creationId="{EFDD9BB9-C610-6DA6-1CD7-CF9B14681357}"/>
          </ac:spMkLst>
        </pc:spChg>
      </pc:sldChg>
      <pc:sldChg chg="addSp modSp mod">
        <pc:chgData name="DEL FABRO Cédric" userId="687748ff-9d05-4d22-afe7-3f0d79e3fce2" providerId="ADAL" clId="{6568A6AA-193B-42E5-8153-670D69A2EA8F}" dt="2024-09-16T12:00:27.986" v="4" actId="207"/>
        <pc:sldMkLst>
          <pc:docMk/>
          <pc:sldMk cId="0" sldId="719"/>
        </pc:sldMkLst>
        <pc:spChg chg="add mod">
          <ac:chgData name="DEL FABRO Cédric" userId="687748ff-9d05-4d22-afe7-3f0d79e3fce2" providerId="ADAL" clId="{6568A6AA-193B-42E5-8153-670D69A2EA8F}" dt="2024-09-16T12:00:03.946" v="1" actId="767"/>
          <ac:spMkLst>
            <pc:docMk/>
            <pc:sldMk cId="0" sldId="719"/>
            <ac:spMk id="2" creationId="{67B18B44-2A0E-D0C9-F595-42A8619723E3}"/>
          </ac:spMkLst>
        </pc:spChg>
        <pc:spChg chg="add mod">
          <ac:chgData name="DEL FABRO Cédric" userId="687748ff-9d05-4d22-afe7-3f0d79e3fce2" providerId="ADAL" clId="{6568A6AA-193B-42E5-8153-670D69A2EA8F}" dt="2024-09-16T12:00:27.986" v="4" actId="207"/>
          <ac:spMkLst>
            <pc:docMk/>
            <pc:sldMk cId="0" sldId="719"/>
            <ac:spMk id="3" creationId="{51A40C25-4BDE-2CC9-E792-87B0BC1E4E5D}"/>
          </ac:spMkLst>
        </pc:spChg>
      </pc:sldChg>
      <pc:sldChg chg="addSp modSp mod">
        <pc:chgData name="DEL FABRO Cédric" userId="687748ff-9d05-4d22-afe7-3f0d79e3fce2" providerId="ADAL" clId="{6568A6AA-193B-42E5-8153-670D69A2EA8F}" dt="2024-09-16T12:01:45.189" v="24" actId="1035"/>
        <pc:sldMkLst>
          <pc:docMk/>
          <pc:sldMk cId="0" sldId="720"/>
        </pc:sldMkLst>
        <pc:spChg chg="add mod">
          <ac:chgData name="DEL FABRO Cédric" userId="687748ff-9d05-4d22-afe7-3f0d79e3fce2" providerId="ADAL" clId="{6568A6AA-193B-42E5-8153-670D69A2EA8F}" dt="2024-09-16T12:01:45.189" v="24" actId="1035"/>
          <ac:spMkLst>
            <pc:docMk/>
            <pc:sldMk cId="0" sldId="720"/>
            <ac:spMk id="2" creationId="{D8DAD6B8-0B1F-A242-45FB-6BDA9816FBA0}"/>
          </ac:spMkLst>
        </pc:spChg>
      </pc:sldChg>
      <pc:sldChg chg="addSp modSp">
        <pc:chgData name="DEL FABRO Cédric" userId="687748ff-9d05-4d22-afe7-3f0d79e3fce2" providerId="ADAL" clId="{6568A6AA-193B-42E5-8153-670D69A2EA8F}" dt="2024-09-16T12:02:18.947" v="33"/>
        <pc:sldMkLst>
          <pc:docMk/>
          <pc:sldMk cId="0" sldId="722"/>
        </pc:sldMkLst>
        <pc:spChg chg="add mod">
          <ac:chgData name="DEL FABRO Cédric" userId="687748ff-9d05-4d22-afe7-3f0d79e3fce2" providerId="ADAL" clId="{6568A6AA-193B-42E5-8153-670D69A2EA8F}" dt="2024-09-16T12:02:18.947" v="33"/>
          <ac:spMkLst>
            <pc:docMk/>
            <pc:sldMk cId="0" sldId="722"/>
            <ac:spMk id="2" creationId="{4F8912A6-8D55-BCC5-C769-D6BA832444C2}"/>
          </ac:spMkLst>
        </pc:spChg>
      </pc:sldChg>
      <pc:sldChg chg="addSp modSp mod">
        <pc:chgData name="DEL FABRO Cédric" userId="687748ff-9d05-4d22-afe7-3f0d79e3fce2" providerId="ADAL" clId="{6568A6AA-193B-42E5-8153-670D69A2EA8F}" dt="2024-09-16T12:01:52.023" v="27" actId="1035"/>
        <pc:sldMkLst>
          <pc:docMk/>
          <pc:sldMk cId="0" sldId="728"/>
        </pc:sldMkLst>
        <pc:spChg chg="add mod">
          <ac:chgData name="DEL FABRO Cédric" userId="687748ff-9d05-4d22-afe7-3f0d79e3fce2" providerId="ADAL" clId="{6568A6AA-193B-42E5-8153-670D69A2EA8F}" dt="2024-09-16T12:01:52.023" v="27" actId="1035"/>
          <ac:spMkLst>
            <pc:docMk/>
            <pc:sldMk cId="0" sldId="728"/>
            <ac:spMk id="13" creationId="{8216F7F9-823B-A2E7-409D-E236FD37C88E}"/>
          </ac:spMkLst>
        </pc:spChg>
      </pc:sldChg>
      <pc:sldChg chg="addSp modSp">
        <pc:chgData name="DEL FABRO Cédric" userId="687748ff-9d05-4d22-afe7-3f0d79e3fce2" providerId="ADAL" clId="{6568A6AA-193B-42E5-8153-670D69A2EA8F}" dt="2024-09-16T12:00:38.023" v="5"/>
        <pc:sldMkLst>
          <pc:docMk/>
          <pc:sldMk cId="0" sldId="729"/>
        </pc:sldMkLst>
        <pc:spChg chg="add mod">
          <ac:chgData name="DEL FABRO Cédric" userId="687748ff-9d05-4d22-afe7-3f0d79e3fce2" providerId="ADAL" clId="{6568A6AA-193B-42E5-8153-670D69A2EA8F}" dt="2024-09-16T12:00:38.023" v="5"/>
          <ac:spMkLst>
            <pc:docMk/>
            <pc:sldMk cId="0" sldId="729"/>
            <ac:spMk id="2" creationId="{DDB8783A-A973-34BA-0E0E-C11E6A849741}"/>
          </ac:spMkLst>
        </pc:spChg>
      </pc:sldChg>
      <pc:sldChg chg="addSp modSp">
        <pc:chgData name="DEL FABRO Cédric" userId="687748ff-9d05-4d22-afe7-3f0d79e3fce2" providerId="ADAL" clId="{6568A6AA-193B-42E5-8153-670D69A2EA8F}" dt="2024-09-16T12:01:57.574" v="28"/>
        <pc:sldMkLst>
          <pc:docMk/>
          <pc:sldMk cId="0" sldId="731"/>
        </pc:sldMkLst>
        <pc:spChg chg="add mod">
          <ac:chgData name="DEL FABRO Cédric" userId="687748ff-9d05-4d22-afe7-3f0d79e3fce2" providerId="ADAL" clId="{6568A6AA-193B-42E5-8153-670D69A2EA8F}" dt="2024-09-16T12:01:57.574" v="28"/>
          <ac:spMkLst>
            <pc:docMk/>
            <pc:sldMk cId="0" sldId="731"/>
            <ac:spMk id="2" creationId="{9C136AD5-CFE1-8BA7-DD20-ACB342B9921C}"/>
          </ac:spMkLst>
        </pc:spChg>
      </pc:sldChg>
      <pc:sldChg chg="addSp modSp mod">
        <pc:chgData name="DEL FABRO Cédric" userId="687748ff-9d05-4d22-afe7-3f0d79e3fce2" providerId="ADAL" clId="{6568A6AA-193B-42E5-8153-670D69A2EA8F}" dt="2024-09-16T12:00:53.614" v="11" actId="1035"/>
        <pc:sldMkLst>
          <pc:docMk/>
          <pc:sldMk cId="0" sldId="733"/>
        </pc:sldMkLst>
        <pc:spChg chg="add mod">
          <ac:chgData name="DEL FABRO Cédric" userId="687748ff-9d05-4d22-afe7-3f0d79e3fce2" providerId="ADAL" clId="{6568A6AA-193B-42E5-8153-670D69A2EA8F}" dt="2024-09-16T12:00:53.614" v="11" actId="1035"/>
          <ac:spMkLst>
            <pc:docMk/>
            <pc:sldMk cId="0" sldId="733"/>
            <ac:spMk id="2" creationId="{CC676933-B349-86A1-D852-951AE23F39DB}"/>
          </ac:spMkLst>
        </pc:spChg>
      </pc:sldChg>
      <pc:sldChg chg="addSp modSp">
        <pc:chgData name="DEL FABRO Cédric" userId="687748ff-9d05-4d22-afe7-3f0d79e3fce2" providerId="ADAL" clId="{6568A6AA-193B-42E5-8153-670D69A2EA8F}" dt="2024-09-16T12:01:23.053" v="18"/>
        <pc:sldMkLst>
          <pc:docMk/>
          <pc:sldMk cId="0" sldId="734"/>
        </pc:sldMkLst>
        <pc:spChg chg="add mod">
          <ac:chgData name="DEL FABRO Cédric" userId="687748ff-9d05-4d22-afe7-3f0d79e3fce2" providerId="ADAL" clId="{6568A6AA-193B-42E5-8153-670D69A2EA8F}" dt="2024-09-16T12:01:23.053" v="18"/>
          <ac:spMkLst>
            <pc:docMk/>
            <pc:sldMk cId="0" sldId="734"/>
            <ac:spMk id="2" creationId="{39B82751-97C8-D7EE-D5E9-97646EB7EFAE}"/>
          </ac:spMkLst>
        </pc:spChg>
      </pc:sldChg>
      <pc:sldChg chg="addSp modSp">
        <pc:chgData name="DEL FABRO Cédric" userId="687748ff-9d05-4d22-afe7-3f0d79e3fce2" providerId="ADAL" clId="{6568A6AA-193B-42E5-8153-670D69A2EA8F}" dt="2024-09-16T12:01:28.783" v="19"/>
        <pc:sldMkLst>
          <pc:docMk/>
          <pc:sldMk cId="0" sldId="735"/>
        </pc:sldMkLst>
        <pc:spChg chg="add mod">
          <ac:chgData name="DEL FABRO Cédric" userId="687748ff-9d05-4d22-afe7-3f0d79e3fce2" providerId="ADAL" clId="{6568A6AA-193B-42E5-8153-670D69A2EA8F}" dt="2024-09-16T12:01:28.783" v="19"/>
          <ac:spMkLst>
            <pc:docMk/>
            <pc:sldMk cId="0" sldId="735"/>
            <ac:spMk id="2" creationId="{9ADBFDCC-74C7-D945-F881-362970E9D4AD}"/>
          </ac:spMkLst>
        </pc:spChg>
      </pc:sldChg>
      <pc:sldChg chg="addSp modSp">
        <pc:chgData name="DEL FABRO Cédric" userId="687748ff-9d05-4d22-afe7-3f0d79e3fce2" providerId="ADAL" clId="{6568A6AA-193B-42E5-8153-670D69A2EA8F}" dt="2024-09-16T12:01:35.545" v="20"/>
        <pc:sldMkLst>
          <pc:docMk/>
          <pc:sldMk cId="0" sldId="736"/>
        </pc:sldMkLst>
        <pc:spChg chg="add mod">
          <ac:chgData name="DEL FABRO Cédric" userId="687748ff-9d05-4d22-afe7-3f0d79e3fce2" providerId="ADAL" clId="{6568A6AA-193B-42E5-8153-670D69A2EA8F}" dt="2024-09-16T12:01:35.545" v="20"/>
          <ac:spMkLst>
            <pc:docMk/>
            <pc:sldMk cId="0" sldId="736"/>
            <ac:spMk id="2" creationId="{89BEC225-2E30-9AC3-3569-78ABB2A1783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Tahoma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ahoma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Tahoma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6038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ahoma" pitchFamily="34" charset="0"/>
              </a:defRPr>
            </a:lvl1pPr>
          </a:lstStyle>
          <a:p>
            <a:pPr>
              <a:defRPr/>
            </a:pPr>
            <a:fld id="{E619898C-BF72-4F13-9263-625795FBF7A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487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Times New Roman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 New Roman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6125"/>
            <a:ext cx="5381625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050" y="4721225"/>
            <a:ext cx="4989513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Times New Roman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 New Roman" charset="0"/>
              </a:defRPr>
            </a:lvl1pPr>
          </a:lstStyle>
          <a:p>
            <a:pPr>
              <a:defRPr/>
            </a:pPr>
            <a:fld id="{453A4279-D272-4899-93D5-4EBBA17A67F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82561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E9A755-92B3-48D3-BA37-E7EE15FB8B84}" type="slidenum">
              <a:rPr lang="fr-FR" smtClean="0"/>
              <a:pPr/>
              <a:t>1</a:t>
            </a:fld>
            <a:endParaRPr lang="fr-FR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fr-FR" sz="1800"/>
              <a:t>Choisir les AT en fonction des stagiaires.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FEFC8D-D51A-4A34-A535-A6D25788333B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4375" y="746125"/>
            <a:ext cx="5380038" cy="3725863"/>
          </a:xfrm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8638" y="4721225"/>
            <a:ext cx="5748337" cy="4471988"/>
          </a:xfrm>
          <a:noFill/>
          <a:ln/>
        </p:spPr>
        <p:txBody>
          <a:bodyPr/>
          <a:lstStyle/>
          <a:p>
            <a:pPr eaLnBrk="1" hangingPunct="1"/>
            <a:endParaRPr lang="fr-FR" sz="18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87C6EA-EAA5-44AE-82BD-132F5161444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09613" y="744538"/>
            <a:ext cx="5386387" cy="3729037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21225"/>
            <a:ext cx="4989513" cy="4473575"/>
          </a:xfrm>
          <a:noFill/>
          <a:ln/>
        </p:spPr>
        <p:txBody>
          <a:bodyPr/>
          <a:lstStyle/>
          <a:p>
            <a:r>
              <a:rPr lang="fr-FR"/>
              <a:t>Les commotions sont liés au choc qui projette la victime, parfois à plusieurs mètres.</a:t>
            </a:r>
          </a:p>
          <a:p>
            <a:r>
              <a:rPr lang="fr-FR"/>
              <a:t>« Autres »,  - les dégradations irréversibles de la cornée par arc électrique.</a:t>
            </a:r>
          </a:p>
          <a:p>
            <a:r>
              <a:rPr lang="fr-FR"/>
              <a:t>		- chutes dues au choc électrique</a:t>
            </a:r>
          </a:p>
          <a:p>
            <a:r>
              <a:rPr lang="fr-FR"/>
              <a:t>                  - les victimes à lésions multiples = brûlures internes et externes + commotions + …</a:t>
            </a:r>
          </a:p>
          <a:p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9FAE16-369C-489C-A094-204A2B7C8670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09613" y="744538"/>
            <a:ext cx="5386387" cy="3729037"/>
          </a:xfrm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21225"/>
            <a:ext cx="4989513" cy="4473575"/>
          </a:xfrm>
          <a:noFill/>
          <a:ln/>
        </p:spPr>
        <p:txBody>
          <a:bodyPr/>
          <a:lstStyle/>
          <a:p>
            <a:r>
              <a:rPr lang="fr-FR"/>
              <a:t>Localisation multiples = le courant traverse le corps  en général suivant le trajet :  Main – pieds (sol) avec en plus, parfois, les conséquences d’une chute.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969996-98A5-46C7-ADEF-9C4E52097048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1200" y="760413"/>
            <a:ext cx="5387975" cy="3730625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22813"/>
            <a:ext cx="4989513" cy="4489450"/>
          </a:xfrm>
          <a:noFill/>
          <a:ln/>
        </p:spPr>
        <p:txBody>
          <a:bodyPr/>
          <a:lstStyle/>
          <a:p>
            <a:pPr eaLnBrk="1" hangingPunct="1"/>
            <a:r>
              <a:rPr lang="fr-FR"/>
              <a:t>Terme « Récepteur » = appareil 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FBCC62-E23F-4322-BA16-EA4E87BB117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41987" name="Rectangle 4098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4099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fr-FR"/>
              <a:t>C’est l’intensité qui traverse le corps qui est dangereuse.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EF5569B-43BC-4577-B1AF-87E43F3DC20A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1200" y="746125"/>
            <a:ext cx="5384800" cy="3727450"/>
          </a:xfrm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4721225"/>
            <a:ext cx="5141913" cy="4471988"/>
          </a:xfrm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fr-FR" sz="1400">
                <a:solidFill>
                  <a:srgbClr val="006699"/>
                </a:solidFill>
                <a:latin typeface="Arial" charset="0"/>
              </a:rPr>
              <a:t>TETANISATION: </a:t>
            </a:r>
            <a:r>
              <a:rPr lang="fr-FR" sz="1400">
                <a:solidFill>
                  <a:srgbClr val="000000"/>
                </a:solidFill>
                <a:latin typeface="Arial" charset="0"/>
              </a:rPr>
              <a:t>Contractures musculaires invincibles</a:t>
            </a:r>
          </a:p>
          <a:p>
            <a:pPr eaLnBrk="1" hangingPunct="1">
              <a:spcBef>
                <a:spcPct val="0"/>
              </a:spcBef>
            </a:pPr>
            <a:r>
              <a:rPr lang="fr-FR" sz="1400">
                <a:solidFill>
                  <a:srgbClr val="006699"/>
                </a:solidFill>
                <a:latin typeface="Arial" charset="0"/>
              </a:rPr>
              <a:t> FIBRILLATION CARDIAQUE</a:t>
            </a:r>
            <a:r>
              <a:rPr lang="fr-FR" sz="1400">
                <a:solidFill>
                  <a:srgbClr val="000000"/>
                </a:solidFill>
                <a:latin typeface="Arial" charset="0"/>
              </a:rPr>
              <a:t>: 	Succession de contractions très rapides et 	désordonnées des fibres musculaires cardiaques. </a:t>
            </a:r>
            <a:endParaRPr lang="fr-FR" sz="1400">
              <a:latin typeface="Arial" charset="0"/>
            </a:endParaRPr>
          </a:p>
          <a:p>
            <a:pPr eaLnBrk="1" hangingPunct="1"/>
            <a:endParaRPr lang="en-US" sz="14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C00F52-E3F6-4236-A466-DF4D5847D16F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4403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fr-FR">
                <a:latin typeface="Arial" charset="0"/>
              </a:rPr>
              <a:t>La résistance du corps humain varie en fonction de la tension supportée et de l'état d'humidité. </a:t>
            </a:r>
          </a:p>
          <a:p>
            <a:pPr eaLnBrk="1" hangingPunct="1"/>
            <a:r>
              <a:rPr lang="fr-FR">
                <a:latin typeface="Arial" charset="0"/>
              </a:rPr>
              <a:t>Cependant, au fur et à mesure que la tension s'élève, le pouvoir protecteur de la peau diminue. </a:t>
            </a:r>
          </a:p>
          <a:p>
            <a:pPr eaLnBrk="1" hangingPunct="1"/>
            <a:r>
              <a:rPr lang="fr-FR">
                <a:latin typeface="Arial" charset="0"/>
              </a:rPr>
              <a:t>Au-delà de 50 volts, la peau peut être percée et la résistance de l'organisme sera réduite à celle du milieu interne : de 300 à 700 </a:t>
            </a:r>
            <a:r>
              <a:rPr lang="fr-FR">
                <a:latin typeface="Arial" charset="0"/>
                <a:sym typeface="Symbol" pitchFamily="18" charset="2"/>
              </a:rPr>
              <a:t></a:t>
            </a:r>
            <a:r>
              <a:rPr lang="fr-FR">
                <a:latin typeface="Arial" charset="0"/>
              </a:rPr>
              <a:t>.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807970-EB0F-4FFE-8CF3-E1609D53D6A0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fr-FR"/>
              <a:t>L’ordre des paramètres n’est pas hièrarchisé.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9A39AA8-5880-459F-A238-FC9E8E81972C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4608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fr-FR" sz="2000" b="1">
                <a:solidFill>
                  <a:srgbClr val="006699"/>
                </a:solidFill>
              </a:rPr>
              <a:t>*</a:t>
            </a:r>
            <a:r>
              <a:rPr lang="fr-FR">
                <a:solidFill>
                  <a:srgbClr val="006699"/>
                </a:solidFill>
                <a:latin typeface="Arial" charset="0"/>
              </a:rPr>
              <a:t>CYANOSE: </a:t>
            </a:r>
            <a:r>
              <a:rPr lang="fr-FR">
                <a:solidFill>
                  <a:srgbClr val="000000"/>
                </a:solidFill>
                <a:latin typeface="Arial" charset="0"/>
              </a:rPr>
              <a:t>Teinte bleue, parfois noirâtre de la peau due à un trouble de l’oxygénation de l’hémoglobine qui transporte du monoxyde de carbone et non de l’oxygène. Ce trouble peut entraîner une syncope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A790DC-747B-40B8-9399-B87C41713078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fr-FR"/>
              <a:t>Sur la photo de soudure électrique par point, l’opérateur est à mains nues avec une alliance. A ne pas faire !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4DA9398-1F0D-4D9B-8251-B8E068E4C5D8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fr-FR"/>
              <a:t>Faire discuter les participants à partir de ces 3 questions.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/>
          </a:p>
        </p:txBody>
      </p:sp>
      <p:sp>
        <p:nvSpPr>
          <p:cNvPr id="4813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159E8A-DCA3-4FC1-AB01-4CCF31A5AC6E}" type="slidenum">
              <a:rPr lang="fr-FR" smtClean="0"/>
              <a:pPr/>
              <a:t>20</a:t>
            </a:fld>
            <a:endParaRPr lang="fr-F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5C077F-1463-461E-B992-D06264F14839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2788" y="746125"/>
            <a:ext cx="5380037" cy="3725863"/>
          </a:xfrm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21225"/>
            <a:ext cx="4992687" cy="4471988"/>
          </a:xfrm>
          <a:noFill/>
          <a:ln/>
        </p:spPr>
        <p:txBody>
          <a:bodyPr/>
          <a:lstStyle/>
          <a:p>
            <a:pPr algn="just" eaLnBrk="1" hangingPunct="1"/>
            <a:r>
              <a:rPr lang="fr-FR" sz="1800" b="1"/>
              <a:t>Dans les 2 cas les effets et les conséquences sont les mêmes.</a:t>
            </a:r>
          </a:p>
          <a:p>
            <a:pPr algn="just" eaLnBrk="1" hangingPunct="1"/>
            <a:r>
              <a:rPr lang="fr-FR" sz="1800" b="1"/>
              <a:t> Après l’accident, on saura si c’est électrocution ou électrisation !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0C6D73-6348-4E44-81EC-1AE256F5E740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/>
          </a:p>
        </p:txBody>
      </p:sp>
      <p:sp>
        <p:nvSpPr>
          <p:cNvPr id="3072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07F2F41-C13C-486D-B816-5C855378F682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/>
          </a:p>
        </p:txBody>
      </p:sp>
      <p:sp>
        <p:nvSpPr>
          <p:cNvPr id="3174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5B34B9-EBB5-48C6-B55D-5F9527CC3C3A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78A53B-9EF7-4022-B30E-366DAEFBEFAF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z="1800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8BAC63D-95CE-41F2-8F1B-EF1B1169A365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z="1800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921603-ED74-48ED-8490-B89F7FB7D6F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z="1800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A148C7D-DC2A-47D5-89B9-76D28DFA5BAF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Cliquez pour modifier le style des sous-titres du masque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2433638" y="781050"/>
            <a:ext cx="7059612" cy="1588"/>
          </a:xfrm>
          <a:prstGeom prst="line">
            <a:avLst/>
          </a:prstGeom>
          <a:noFill/>
          <a:ln w="38227">
            <a:solidFill>
              <a:srgbClr val="9F9F9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fr-FR"/>
          </a:p>
        </p:txBody>
      </p:sp>
      <p:grpSp>
        <p:nvGrpSpPr>
          <p:cNvPr id="1027" name="Group 102"/>
          <p:cNvGrpSpPr>
            <a:grpSpLocks/>
          </p:cNvGrpSpPr>
          <p:nvPr/>
        </p:nvGrpSpPr>
        <p:grpSpPr bwMode="auto">
          <a:xfrm>
            <a:off x="8493125" y="6565900"/>
            <a:ext cx="1403350" cy="246063"/>
            <a:chOff x="5350" y="4136"/>
            <a:chExt cx="884" cy="155"/>
          </a:xfrm>
        </p:grpSpPr>
        <p:sp>
          <p:nvSpPr>
            <p:cNvPr id="1033" name="Text Box 9"/>
            <p:cNvSpPr txBox="1">
              <a:spLocks noChangeArrowheads="1"/>
            </p:cNvSpPr>
            <p:nvPr userDrawn="1"/>
          </p:nvSpPr>
          <p:spPr bwMode="auto">
            <a:xfrm>
              <a:off x="5350" y="4136"/>
              <a:ext cx="884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0440" tIns="50040" rIns="100440" bIns="50040">
              <a:spAutoFit/>
            </a:bodyPr>
            <a:lstStyle/>
            <a:p>
              <a:pPr algn="r">
                <a:lnSpc>
                  <a:spcPct val="95000"/>
                </a:lnSpc>
                <a:spcBef>
                  <a:spcPts val="625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en-GB" sz="1000" b="0" dirty="0">
                  <a:latin typeface="Tahoma" pitchFamily="34" charset="0"/>
                </a:rPr>
                <a:t>- OPPBTP - 2011</a:t>
              </a:r>
            </a:p>
          </p:txBody>
        </p:sp>
        <p:grpSp>
          <p:nvGrpSpPr>
            <p:cNvPr id="2" name="Group 10"/>
            <p:cNvGrpSpPr>
              <a:grpSpLocks/>
            </p:cNvGrpSpPr>
            <p:nvPr userDrawn="1"/>
          </p:nvGrpSpPr>
          <p:grpSpPr bwMode="auto">
            <a:xfrm>
              <a:off x="5376" y="4138"/>
              <a:ext cx="169" cy="150"/>
              <a:chOff x="5148" y="4168"/>
              <a:chExt cx="169" cy="129"/>
            </a:xfrm>
          </p:grpSpPr>
          <p:sp>
            <p:nvSpPr>
              <p:cNvPr id="1035" name="Text Box 11"/>
              <p:cNvSpPr txBox="1">
                <a:spLocks noChangeArrowheads="1"/>
              </p:cNvSpPr>
              <p:nvPr/>
            </p:nvSpPr>
            <p:spPr bwMode="auto">
              <a:xfrm>
                <a:off x="5148" y="4168"/>
                <a:ext cx="169" cy="1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00440" tIns="50040" rIns="100440" bIns="50040">
                <a:spAutoFit/>
              </a:bodyPr>
              <a:lstStyle/>
              <a:p>
                <a:pPr algn="r">
                  <a:spcBef>
                    <a:spcPts val="563"/>
                  </a:spcBef>
                  <a:buClr>
                    <a:srgbClr val="000000"/>
                  </a:buClr>
                  <a:buSzPct val="100000"/>
                  <a:buFont typeface="Comic Sans MS" pitchFamily="66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/>
                </a:pPr>
                <a:r>
                  <a:rPr lang="en-GB" sz="900" b="0">
                    <a:latin typeface="Tahoma" pitchFamily="34" charset="0"/>
                  </a:rPr>
                  <a:t>C</a:t>
                </a:r>
              </a:p>
            </p:txBody>
          </p:sp>
          <p:sp>
            <p:nvSpPr>
              <p:cNvPr id="1036" name="Oval 12"/>
              <p:cNvSpPr>
                <a:spLocks noChangeArrowheads="1"/>
              </p:cNvSpPr>
              <p:nvPr/>
            </p:nvSpPr>
            <p:spPr bwMode="auto">
              <a:xfrm>
                <a:off x="5161" y="4169"/>
                <a:ext cx="156" cy="122"/>
              </a:xfrm>
              <a:prstGeom prst="ellipse">
                <a:avLst/>
              </a:prstGeom>
              <a:noFill/>
              <a:ln w="1908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r" eaLnBrk="0" hangingPunct="0">
                  <a:defRPr/>
                </a:pPr>
                <a:endParaRPr lang="fr-FR" sz="1800" b="0">
                  <a:solidFill>
                    <a:schemeClr val="bg1"/>
                  </a:solidFill>
                  <a:latin typeface="Times New Roman" charset="0"/>
                </a:endParaRPr>
              </a:p>
            </p:txBody>
          </p:sp>
        </p:grpSp>
      </p:grp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724400" y="6545263"/>
            <a:ext cx="479425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5779" tIns="47890" rIns="95779" bIns="47890"/>
          <a:lstStyle/>
          <a:p>
            <a:pPr algn="ctr" eaLnBrk="0" hangingPunct="0">
              <a:defRPr/>
            </a:pPr>
            <a:fld id="{6BD144B6-DE09-430B-9FA1-2F407EDF63EF}" type="slidenum">
              <a:rPr lang="fr-FR" sz="1200" b="0">
                <a:latin typeface="Tahoma" pitchFamily="34" charset="0"/>
              </a:rPr>
              <a:pPr algn="ctr" eaLnBrk="0" hangingPunct="0">
                <a:defRPr/>
              </a:pPr>
              <a:t>‹N°›</a:t>
            </a:fld>
            <a:endParaRPr lang="fr-FR" sz="1200" b="0">
              <a:solidFill>
                <a:schemeClr val="bg1"/>
              </a:solidFill>
              <a:latin typeface="Tahoma" pitchFamily="34" charset="0"/>
            </a:endParaRPr>
          </a:p>
        </p:txBody>
      </p:sp>
      <p:pic>
        <p:nvPicPr>
          <p:cNvPr id="1030" name="Picture 100" descr="C:\DOCUME~1\USER_I~1\LOCALS~1\Temp\npo0000be.tmp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9050" y="346075"/>
            <a:ext cx="22669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8" name="Text Box 104"/>
          <p:cNvSpPr txBox="1">
            <a:spLocks noChangeArrowheads="1"/>
          </p:cNvSpPr>
          <p:nvPr userDrawn="1"/>
        </p:nvSpPr>
        <p:spPr bwMode="auto">
          <a:xfrm>
            <a:off x="2071105" y="291732"/>
            <a:ext cx="6743700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 eaLnBrk="0" hangingPunct="0">
              <a:defRPr/>
            </a:pPr>
            <a:r>
              <a:rPr lang="fr-FR">
                <a:solidFill>
                  <a:srgbClr val="0033CC"/>
                </a:solidFill>
                <a:latin typeface="Tahoma" pitchFamily="34" charset="0"/>
              </a:rPr>
              <a:t>PREVENTION DU RISQUE ELECTRIQUE</a:t>
            </a:r>
          </a:p>
        </p:txBody>
      </p:sp>
      <p:pic>
        <p:nvPicPr>
          <p:cNvPr id="12" name="Image 11" descr="logoQ-50mm.jp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4726" y="76993"/>
            <a:ext cx="1101725" cy="60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wmf"/><Relationship Id="rId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590800"/>
            <a:ext cx="8382000" cy="1600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b="1">
                <a:solidFill>
                  <a:srgbClr val="000099"/>
                </a:solidFill>
                <a:latin typeface="Arial" charset="0"/>
              </a:rPr>
              <a:t>Les effets du courant sur la corps humain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6D0B48A-EAFB-268C-2C46-4924D28F9A9E}"/>
              </a:ext>
            </a:extLst>
          </p:cNvPr>
          <p:cNvSpPr/>
          <p:nvPr/>
        </p:nvSpPr>
        <p:spPr bwMode="auto">
          <a:xfrm>
            <a:off x="8481392" y="6453336"/>
            <a:ext cx="1368152" cy="40466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485900" y="2286000"/>
            <a:ext cx="3351213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/>
              <a:t>Chocs électriques</a:t>
            </a:r>
            <a:endParaRPr lang="en-US" b="0"/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1524000" y="3429000"/>
            <a:ext cx="282098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/>
              <a:t>Courts-circuits</a:t>
            </a:r>
            <a:endParaRPr lang="en-US" b="0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600200" y="4800600"/>
            <a:ext cx="2971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/>
              <a:t>Autres risques</a:t>
            </a:r>
            <a:endParaRPr lang="en-US" b="0"/>
          </a:p>
        </p:txBody>
      </p:sp>
      <p:sp>
        <p:nvSpPr>
          <p:cNvPr id="13317" name="AutoShape 5"/>
          <p:cNvSpPr>
            <a:spLocks noChangeArrowheads="1"/>
          </p:cNvSpPr>
          <p:nvPr/>
        </p:nvSpPr>
        <p:spPr bwMode="auto">
          <a:xfrm>
            <a:off x="152400" y="2286000"/>
            <a:ext cx="976313" cy="485775"/>
          </a:xfrm>
          <a:prstGeom prst="notchedRightArrow">
            <a:avLst>
              <a:gd name="adj1" fmla="val 50000"/>
              <a:gd name="adj2" fmla="val 50245"/>
            </a:avLst>
          </a:prstGeom>
          <a:solidFill>
            <a:schemeClr val="accent2"/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3318" name="AutoShape 6"/>
          <p:cNvSpPr>
            <a:spLocks noChangeArrowheads="1"/>
          </p:cNvSpPr>
          <p:nvPr/>
        </p:nvSpPr>
        <p:spPr bwMode="auto">
          <a:xfrm>
            <a:off x="228600" y="3429000"/>
            <a:ext cx="976313" cy="485775"/>
          </a:xfrm>
          <a:prstGeom prst="notchedRightArrow">
            <a:avLst>
              <a:gd name="adj1" fmla="val 50000"/>
              <a:gd name="adj2" fmla="val 50245"/>
            </a:avLst>
          </a:prstGeom>
          <a:solidFill>
            <a:schemeClr val="accent2"/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3319" name="AutoShape 7"/>
          <p:cNvSpPr>
            <a:spLocks noChangeArrowheads="1"/>
          </p:cNvSpPr>
          <p:nvPr/>
        </p:nvSpPr>
        <p:spPr bwMode="auto">
          <a:xfrm>
            <a:off x="304800" y="4800600"/>
            <a:ext cx="976313" cy="485775"/>
          </a:xfrm>
          <a:prstGeom prst="notchedRightArrow">
            <a:avLst>
              <a:gd name="adj1" fmla="val 50000"/>
              <a:gd name="adj2" fmla="val 50245"/>
            </a:avLst>
          </a:prstGeom>
          <a:solidFill>
            <a:schemeClr val="accent2"/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5024438" y="1928802"/>
            <a:ext cx="1676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0" dirty="0" err="1"/>
              <a:t>électrisation</a:t>
            </a:r>
            <a:endParaRPr lang="en-US" b="0" dirty="0"/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5024438" y="2309802"/>
            <a:ext cx="1828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0" dirty="0" err="1"/>
              <a:t>électrocution</a:t>
            </a:r>
            <a:endParaRPr lang="en-US" b="0" dirty="0"/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4953000" y="2690802"/>
            <a:ext cx="4019576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0" dirty="0">
                <a:latin typeface="Times New Roman" charset="0"/>
              </a:rPr>
              <a:t> </a:t>
            </a:r>
            <a:r>
              <a:rPr lang="en-US" sz="2000" b="0" dirty="0" err="1"/>
              <a:t>brûlures</a:t>
            </a:r>
            <a:r>
              <a:rPr lang="en-US" sz="2000" b="0" dirty="0"/>
              <a:t> </a:t>
            </a:r>
            <a:r>
              <a:rPr lang="en-US" sz="2000" b="0" dirty="0" err="1"/>
              <a:t>internes</a:t>
            </a:r>
            <a:r>
              <a:rPr lang="en-US" sz="2000" b="0" dirty="0"/>
              <a:t> et </a:t>
            </a:r>
            <a:r>
              <a:rPr lang="en-US" sz="2000" b="0" dirty="0" err="1"/>
              <a:t>superficielles</a:t>
            </a:r>
            <a:endParaRPr lang="en-US" sz="2000" b="0" dirty="0"/>
          </a:p>
        </p:txBody>
      </p:sp>
      <p:sp>
        <p:nvSpPr>
          <p:cNvPr id="13323" name="Text Box 11"/>
          <p:cNvSpPr txBox="1">
            <a:spLocks noChangeArrowheads="1"/>
          </p:cNvSpPr>
          <p:nvPr/>
        </p:nvSpPr>
        <p:spPr bwMode="auto">
          <a:xfrm>
            <a:off x="4600576" y="3127381"/>
            <a:ext cx="513877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0" dirty="0" err="1"/>
              <a:t>brûlures</a:t>
            </a:r>
            <a:r>
              <a:rPr lang="en-US" sz="2000" b="0" dirty="0"/>
              <a:t> par projection de </a:t>
            </a:r>
            <a:r>
              <a:rPr lang="en-US" sz="2000" b="0" dirty="0" err="1"/>
              <a:t>matière</a:t>
            </a:r>
            <a:r>
              <a:rPr lang="en-US" sz="2000" b="0" dirty="0"/>
              <a:t> en fusion</a:t>
            </a:r>
          </a:p>
        </p:txBody>
      </p:sp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4595810" y="3508381"/>
            <a:ext cx="426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0" dirty="0" err="1"/>
              <a:t>rayonnement</a:t>
            </a:r>
            <a:r>
              <a:rPr lang="en-US" sz="2000" b="0" dirty="0"/>
              <a:t> ultraviolet intense</a:t>
            </a:r>
            <a:endParaRPr lang="en-US" b="0" dirty="0"/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4595810" y="3889381"/>
            <a:ext cx="426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0" dirty="0" err="1"/>
              <a:t>dégagement</a:t>
            </a:r>
            <a:r>
              <a:rPr lang="en-US" sz="2000" b="0" dirty="0"/>
              <a:t> de </a:t>
            </a:r>
            <a:r>
              <a:rPr lang="en-US" sz="2000" b="0" dirty="0" err="1"/>
              <a:t>gaz</a:t>
            </a:r>
            <a:r>
              <a:rPr lang="en-US" sz="2000" b="0" dirty="0"/>
              <a:t> </a:t>
            </a:r>
            <a:r>
              <a:rPr lang="en-US" sz="2000" b="0" dirty="0" err="1"/>
              <a:t>toxiques</a:t>
            </a:r>
            <a:endParaRPr lang="en-US" b="0" dirty="0"/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4624382" y="4286256"/>
            <a:ext cx="2895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0" dirty="0" err="1"/>
              <a:t>démarrage</a:t>
            </a:r>
            <a:r>
              <a:rPr lang="en-US" sz="2000" b="0" dirty="0"/>
              <a:t> </a:t>
            </a:r>
            <a:r>
              <a:rPr lang="en-US" sz="2000" b="0" dirty="0" err="1"/>
              <a:t>intempestif</a:t>
            </a:r>
            <a:endParaRPr lang="en-US" b="0" dirty="0"/>
          </a:p>
        </p:txBody>
      </p:sp>
      <p:sp>
        <p:nvSpPr>
          <p:cNvPr id="13327" name="Text Box 15"/>
          <p:cNvSpPr txBox="1">
            <a:spLocks noChangeArrowheads="1"/>
          </p:cNvSpPr>
          <p:nvPr/>
        </p:nvSpPr>
        <p:spPr bwMode="auto">
          <a:xfrm>
            <a:off x="4595810" y="5505456"/>
            <a:ext cx="2971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0" dirty="0" err="1"/>
              <a:t>Incendie</a:t>
            </a:r>
            <a:r>
              <a:rPr lang="en-US" sz="2000" b="0" dirty="0"/>
              <a:t>, explosion </a:t>
            </a:r>
          </a:p>
        </p:txBody>
      </p:sp>
      <p:sp>
        <p:nvSpPr>
          <p:cNvPr id="13328" name="Text Box 16"/>
          <p:cNvSpPr txBox="1">
            <a:spLocks noChangeArrowheads="1"/>
          </p:cNvSpPr>
          <p:nvPr/>
        </p:nvSpPr>
        <p:spPr bwMode="auto">
          <a:xfrm>
            <a:off x="4595810" y="5124456"/>
            <a:ext cx="2895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0" dirty="0" err="1"/>
              <a:t>risques</a:t>
            </a:r>
            <a:r>
              <a:rPr lang="en-US" sz="2000" b="0" dirty="0"/>
              <a:t> </a:t>
            </a:r>
            <a:r>
              <a:rPr lang="en-US" sz="2000" b="0" dirty="0" err="1"/>
              <a:t>mécaniques</a:t>
            </a:r>
            <a:endParaRPr lang="en-US" sz="2000" b="0" dirty="0"/>
          </a:p>
        </p:txBody>
      </p:sp>
      <p:sp>
        <p:nvSpPr>
          <p:cNvPr id="13329" name="Text Box 17"/>
          <p:cNvSpPr txBox="1">
            <a:spLocks noChangeArrowheads="1"/>
          </p:cNvSpPr>
          <p:nvPr/>
        </p:nvSpPr>
        <p:spPr bwMode="auto">
          <a:xfrm>
            <a:off x="4595810" y="4800600"/>
            <a:ext cx="4191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0" dirty="0"/>
              <a:t>chute de </a:t>
            </a:r>
            <a:r>
              <a:rPr lang="en-US" sz="2000" b="0" dirty="0" err="1"/>
              <a:t>l’opérateur</a:t>
            </a:r>
            <a:endParaRPr lang="en-US" sz="2000" b="0" dirty="0"/>
          </a:p>
        </p:txBody>
      </p:sp>
      <p:sp>
        <p:nvSpPr>
          <p:cNvPr id="13330" name="AutoShape 18"/>
          <p:cNvSpPr>
            <a:spLocks/>
          </p:cNvSpPr>
          <p:nvPr/>
        </p:nvSpPr>
        <p:spPr bwMode="auto">
          <a:xfrm>
            <a:off x="4167182" y="4286256"/>
            <a:ext cx="381000" cy="1616075"/>
          </a:xfrm>
          <a:prstGeom prst="leftBrace">
            <a:avLst>
              <a:gd name="adj1" fmla="val 38333"/>
              <a:gd name="adj2" fmla="val 50000"/>
            </a:avLst>
          </a:prstGeom>
          <a:noFill/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3331" name="AutoShape 19"/>
          <p:cNvSpPr>
            <a:spLocks/>
          </p:cNvSpPr>
          <p:nvPr/>
        </p:nvSpPr>
        <p:spPr bwMode="auto">
          <a:xfrm>
            <a:off x="4167182" y="3203581"/>
            <a:ext cx="381000" cy="990600"/>
          </a:xfrm>
          <a:prstGeom prst="leftBrace">
            <a:avLst>
              <a:gd name="adj1" fmla="val 21667"/>
              <a:gd name="adj2" fmla="val 50000"/>
            </a:avLst>
          </a:prstGeom>
          <a:noFill/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3332" name="AutoShape 20"/>
          <p:cNvSpPr>
            <a:spLocks/>
          </p:cNvSpPr>
          <p:nvPr/>
        </p:nvSpPr>
        <p:spPr bwMode="auto">
          <a:xfrm>
            <a:off x="4667248" y="2081202"/>
            <a:ext cx="381000" cy="990600"/>
          </a:xfrm>
          <a:prstGeom prst="leftBrace">
            <a:avLst>
              <a:gd name="adj1" fmla="val 21667"/>
              <a:gd name="adj2" fmla="val 50000"/>
            </a:avLst>
          </a:prstGeom>
          <a:noFill/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3333" name="Rectangle 23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914400"/>
            <a:ext cx="9677400" cy="762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FR" sz="3200" b="1" i="1">
                <a:solidFill>
                  <a:srgbClr val="CC3300"/>
                </a:solidFill>
                <a:latin typeface="Arial" charset="0"/>
              </a:rPr>
              <a:t>Les risques présentés par l’électricité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9B82751-97C8-D7EE-D5E9-97646EB7EFAE}"/>
              </a:ext>
            </a:extLst>
          </p:cNvPr>
          <p:cNvSpPr/>
          <p:nvPr/>
        </p:nvSpPr>
        <p:spPr bwMode="auto">
          <a:xfrm>
            <a:off x="8409384" y="6453336"/>
            <a:ext cx="1440160" cy="404664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Object 1026" descr="C:\DOCUME~1\USER_I~1\LOCALS~1\Temp\npo000003.t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5282" y="1587522"/>
            <a:ext cx="8610600" cy="4913312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</p:pic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4176682" y="1003322"/>
            <a:ext cx="5029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i="1" dirty="0">
                <a:solidFill>
                  <a:srgbClr val="CC3300"/>
                </a:solidFill>
              </a:rPr>
              <a:t> </a:t>
            </a:r>
            <a:r>
              <a:rPr lang="fr-FR" sz="3200" i="1" dirty="0">
                <a:solidFill>
                  <a:srgbClr val="CC3300"/>
                </a:solidFill>
              </a:rPr>
              <a:t>La nature des lésions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ADBFDCC-74C7-D945-F881-362970E9D4AD}"/>
              </a:ext>
            </a:extLst>
          </p:cNvPr>
          <p:cNvSpPr/>
          <p:nvPr/>
        </p:nvSpPr>
        <p:spPr bwMode="auto">
          <a:xfrm>
            <a:off x="8409384" y="6453336"/>
            <a:ext cx="1440160" cy="404664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026"/>
          <p:cNvSpPr>
            <a:spLocks noChangeArrowheads="1"/>
          </p:cNvSpPr>
          <p:nvPr/>
        </p:nvSpPr>
        <p:spPr bwMode="auto">
          <a:xfrm>
            <a:off x="4395788" y="29956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r-FR"/>
          </a:p>
        </p:txBody>
      </p:sp>
      <p:pic>
        <p:nvPicPr>
          <p:cNvPr id="15363" name="Object 1031" descr="C:\DOCUME~1\USER_I~1\LOCALS~1\Temp\npo000002.t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3976" y="1357298"/>
            <a:ext cx="7137400" cy="52578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</p:pic>
      <p:sp>
        <p:nvSpPr>
          <p:cNvPr id="15364" name="Text Box 1029"/>
          <p:cNvSpPr txBox="1">
            <a:spLocks noChangeArrowheads="1"/>
          </p:cNvSpPr>
          <p:nvPr/>
        </p:nvSpPr>
        <p:spPr bwMode="auto">
          <a:xfrm>
            <a:off x="881034" y="1065198"/>
            <a:ext cx="5029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i="1" dirty="0">
                <a:solidFill>
                  <a:srgbClr val="CC3300"/>
                </a:solidFill>
              </a:rPr>
              <a:t> </a:t>
            </a:r>
            <a:r>
              <a:rPr lang="fr-FR" sz="3200" i="1" dirty="0">
                <a:solidFill>
                  <a:srgbClr val="CC3300"/>
                </a:solidFill>
              </a:rPr>
              <a:t>Le siège des lésions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9BEC225-2E30-9AC3-3569-78ABB2A17830}"/>
              </a:ext>
            </a:extLst>
          </p:cNvPr>
          <p:cNvSpPr/>
          <p:nvPr/>
        </p:nvSpPr>
        <p:spPr bwMode="auto">
          <a:xfrm>
            <a:off x="8409384" y="6453336"/>
            <a:ext cx="1440160" cy="404664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26"/>
          <p:cNvGrpSpPr>
            <a:grpSpLocks/>
          </p:cNvGrpSpPr>
          <p:nvPr/>
        </p:nvGrpSpPr>
        <p:grpSpPr bwMode="auto">
          <a:xfrm>
            <a:off x="1244600" y="3032125"/>
            <a:ext cx="7594600" cy="1006475"/>
            <a:chOff x="288" y="1440"/>
            <a:chExt cx="4416" cy="634"/>
          </a:xfrm>
        </p:grpSpPr>
        <p:sp>
          <p:nvSpPr>
            <p:cNvPr id="16395" name="Text Box 1027"/>
            <p:cNvSpPr txBox="1">
              <a:spLocks noChangeArrowheads="1"/>
            </p:cNvSpPr>
            <p:nvPr/>
          </p:nvSpPr>
          <p:spPr bwMode="auto">
            <a:xfrm>
              <a:off x="1008" y="1440"/>
              <a:ext cx="3696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fr-FR" sz="2000"/>
                <a:t>L’Intensité</a:t>
              </a:r>
              <a:r>
                <a:rPr lang="fr-FR" sz="2000">
                  <a:solidFill>
                    <a:srgbClr val="0033CC"/>
                  </a:solidFill>
                </a:rPr>
                <a:t> du courant électrique traversant l’individu et qui dépendra de la tension U et de la résistance R du corps humain (loi d’Ohm: U=RI)</a:t>
              </a:r>
            </a:p>
          </p:txBody>
        </p:sp>
        <p:sp>
          <p:nvSpPr>
            <p:cNvPr id="16396" name="AutoShape 1028"/>
            <p:cNvSpPr>
              <a:spLocks noChangeArrowheads="1"/>
            </p:cNvSpPr>
            <p:nvPr/>
          </p:nvSpPr>
          <p:spPr bwMode="auto">
            <a:xfrm>
              <a:off x="288" y="1488"/>
              <a:ext cx="576" cy="144"/>
            </a:xfrm>
            <a:prstGeom prst="rightArrow">
              <a:avLst>
                <a:gd name="adj1" fmla="val 50000"/>
                <a:gd name="adj2" fmla="val 100000"/>
              </a:avLst>
            </a:prstGeom>
            <a:solidFill>
              <a:srgbClr val="0033CC"/>
            </a:solidFill>
            <a:ln w="9525">
              <a:solidFill>
                <a:srgbClr val="0033CC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3" name="Group 1035"/>
          <p:cNvGrpSpPr>
            <a:grpSpLocks/>
          </p:cNvGrpSpPr>
          <p:nvPr/>
        </p:nvGrpSpPr>
        <p:grpSpPr bwMode="auto">
          <a:xfrm>
            <a:off x="1244600" y="5089525"/>
            <a:ext cx="7594600" cy="396875"/>
            <a:chOff x="288" y="1440"/>
            <a:chExt cx="4416" cy="250"/>
          </a:xfrm>
        </p:grpSpPr>
        <p:sp>
          <p:nvSpPr>
            <p:cNvPr id="16393" name="Text Box 1036"/>
            <p:cNvSpPr txBox="1">
              <a:spLocks noChangeArrowheads="1"/>
            </p:cNvSpPr>
            <p:nvPr/>
          </p:nvSpPr>
          <p:spPr bwMode="auto">
            <a:xfrm>
              <a:off x="1008" y="1440"/>
              <a:ext cx="369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fr-FR" sz="2000"/>
                <a:t>Le trajet</a:t>
              </a:r>
              <a:r>
                <a:rPr lang="fr-FR" sz="2000">
                  <a:solidFill>
                    <a:srgbClr val="0033CC"/>
                  </a:solidFill>
                </a:rPr>
                <a:t> du courant dans le corps humain</a:t>
              </a:r>
            </a:p>
          </p:txBody>
        </p:sp>
        <p:sp>
          <p:nvSpPr>
            <p:cNvPr id="16394" name="AutoShape 1037"/>
            <p:cNvSpPr>
              <a:spLocks noChangeArrowheads="1"/>
            </p:cNvSpPr>
            <p:nvPr/>
          </p:nvSpPr>
          <p:spPr bwMode="auto">
            <a:xfrm>
              <a:off x="288" y="1488"/>
              <a:ext cx="576" cy="144"/>
            </a:xfrm>
            <a:prstGeom prst="rightArrow">
              <a:avLst>
                <a:gd name="adj1" fmla="val 50000"/>
                <a:gd name="adj2" fmla="val 100000"/>
              </a:avLst>
            </a:prstGeom>
            <a:solidFill>
              <a:srgbClr val="0033CC"/>
            </a:solidFill>
            <a:ln w="9525">
              <a:solidFill>
                <a:srgbClr val="0033CC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4" name="Group 1038"/>
          <p:cNvGrpSpPr>
            <a:grpSpLocks/>
          </p:cNvGrpSpPr>
          <p:nvPr/>
        </p:nvGrpSpPr>
        <p:grpSpPr bwMode="auto">
          <a:xfrm>
            <a:off x="1244600" y="4327525"/>
            <a:ext cx="7594600" cy="701675"/>
            <a:chOff x="288" y="1440"/>
            <a:chExt cx="4416" cy="442"/>
          </a:xfrm>
        </p:grpSpPr>
        <p:sp>
          <p:nvSpPr>
            <p:cNvPr id="16391" name="Text Box 1039"/>
            <p:cNvSpPr txBox="1">
              <a:spLocks noChangeArrowheads="1"/>
            </p:cNvSpPr>
            <p:nvPr/>
          </p:nvSpPr>
          <p:spPr bwMode="auto">
            <a:xfrm>
              <a:off x="1008" y="1440"/>
              <a:ext cx="3696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fr-FR" sz="2000"/>
                <a:t>La durée</a:t>
              </a:r>
              <a:r>
                <a:rPr lang="fr-FR" sz="2000">
                  <a:solidFill>
                    <a:srgbClr val="0033CC"/>
                  </a:solidFill>
                </a:rPr>
                <a:t> du contact avec le courant électrique</a:t>
              </a:r>
            </a:p>
            <a:p>
              <a:pPr eaLnBrk="0" hangingPunct="0"/>
              <a:endParaRPr lang="fr-FR" sz="2000">
                <a:solidFill>
                  <a:srgbClr val="0033CC"/>
                </a:solidFill>
              </a:endParaRPr>
            </a:p>
          </p:txBody>
        </p:sp>
        <p:sp>
          <p:nvSpPr>
            <p:cNvPr id="16392" name="AutoShape 1040"/>
            <p:cNvSpPr>
              <a:spLocks noChangeArrowheads="1"/>
            </p:cNvSpPr>
            <p:nvPr/>
          </p:nvSpPr>
          <p:spPr bwMode="auto">
            <a:xfrm>
              <a:off x="288" y="1488"/>
              <a:ext cx="576" cy="144"/>
            </a:xfrm>
            <a:prstGeom prst="rightArrow">
              <a:avLst>
                <a:gd name="adj1" fmla="val 50000"/>
                <a:gd name="adj2" fmla="val 100000"/>
              </a:avLst>
            </a:prstGeom>
            <a:solidFill>
              <a:srgbClr val="0033CC"/>
            </a:solidFill>
            <a:ln w="9525">
              <a:solidFill>
                <a:srgbClr val="0033CC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16389" name="Rectangle 104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304800" y="2209800"/>
            <a:ext cx="9163050" cy="609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fr-FR" sz="2400" b="1">
                <a:solidFill>
                  <a:srgbClr val="FF3300"/>
                </a:solidFill>
                <a:latin typeface="Arial" charset="0"/>
              </a:rPr>
              <a:t>FACTEURS INTERVENANTS SUR LA GRAVITE</a:t>
            </a:r>
            <a:endParaRPr lang="fr-FR" sz="2400">
              <a:solidFill>
                <a:srgbClr val="FF3300"/>
              </a:solidFill>
              <a:latin typeface="Arial" charset="0"/>
            </a:endParaRPr>
          </a:p>
        </p:txBody>
      </p:sp>
      <p:sp>
        <p:nvSpPr>
          <p:cNvPr id="16390" name="Text Box 1042"/>
          <p:cNvSpPr txBox="1">
            <a:spLocks noChangeArrowheads="1"/>
          </p:cNvSpPr>
          <p:nvPr/>
        </p:nvSpPr>
        <p:spPr bwMode="auto">
          <a:xfrm>
            <a:off x="914400" y="1295400"/>
            <a:ext cx="8142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Le corps humain réagit comme un récepteur électrique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46B1F37-2959-45DA-6507-3A83244CB304}"/>
              </a:ext>
            </a:extLst>
          </p:cNvPr>
          <p:cNvSpPr/>
          <p:nvPr/>
        </p:nvSpPr>
        <p:spPr bwMode="auto">
          <a:xfrm>
            <a:off x="8409384" y="6453336"/>
            <a:ext cx="1440160" cy="404664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7277100" y="207963"/>
            <a:ext cx="2295525" cy="242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7411" name="Freeform 3"/>
          <p:cNvSpPr>
            <a:spLocks/>
          </p:cNvSpPr>
          <p:nvPr/>
        </p:nvSpPr>
        <p:spPr bwMode="auto">
          <a:xfrm>
            <a:off x="9610725" y="611981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3175 w 2"/>
              <a:gd name="T5" fmla="*/ 0 h 1587"/>
              <a:gd name="T6" fmla="*/ 0 w 2"/>
              <a:gd name="T7" fmla="*/ 0 h 1587"/>
              <a:gd name="T8" fmla="*/ 0 60000 65536"/>
              <a:gd name="T9" fmla="*/ 0 60000 65536"/>
              <a:gd name="T10" fmla="*/ 0 60000 65536"/>
              <a:gd name="T11" fmla="*/ 0 60000 65536"/>
              <a:gd name="T12" fmla="*/ 0 w 2"/>
              <a:gd name="T13" fmla="*/ 0 h 1587"/>
              <a:gd name="T14" fmla="*/ 2 w 2"/>
              <a:gd name="T15" fmla="*/ 1587 h 158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990600" y="114300"/>
            <a:ext cx="84550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pic>
        <p:nvPicPr>
          <p:cNvPr id="17413" name="Picture 5" descr="C:\DOCUME~1\USER_I~1\LOCALS~1\Temp\npo0000d8.t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7850" y="1676400"/>
            <a:ext cx="369252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6" descr="C:\DOCUME~1\USER_I~1\LOCALS~1\Temp\npo0000da.t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48300" y="1804988"/>
            <a:ext cx="3854450" cy="238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7" descr="C:\DOCUME~1\USER_I~1\LOCALS~1\Temp\npo0000dc.t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59050" y="3933825"/>
            <a:ext cx="4468813" cy="273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74613" y="1066800"/>
            <a:ext cx="9755187" cy="4270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2800" i="1">
                <a:solidFill>
                  <a:srgbClr val="CC3300"/>
                </a:solidFill>
              </a:rPr>
              <a:t>C’est  l’intensité qui traverse le corps qui est dangereuse</a:t>
            </a:r>
            <a:r>
              <a:rPr lang="fr-FR" sz="2800">
                <a:solidFill>
                  <a:srgbClr val="CC3300"/>
                </a:solidFill>
              </a:rPr>
              <a:t> </a:t>
            </a:r>
            <a:endParaRPr lang="fr-FR" b="0">
              <a:latin typeface="Times New Roman" charset="0"/>
            </a:endParaRPr>
          </a:p>
        </p:txBody>
      </p:sp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1600200" y="2403475"/>
            <a:ext cx="38417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7418" name="Rectangle 10"/>
          <p:cNvSpPr>
            <a:spLocks noChangeArrowheads="1"/>
          </p:cNvSpPr>
          <p:nvPr/>
        </p:nvSpPr>
        <p:spPr bwMode="auto">
          <a:xfrm>
            <a:off x="6553200" y="2555875"/>
            <a:ext cx="485775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7419" name="Text Box 12"/>
          <p:cNvSpPr txBox="1">
            <a:spLocks noChangeArrowheads="1"/>
          </p:cNvSpPr>
          <p:nvPr/>
        </p:nvSpPr>
        <p:spPr bwMode="auto">
          <a:xfrm>
            <a:off x="1166786" y="2071678"/>
            <a:ext cx="544514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3600" dirty="0">
                <a:latin typeface="Arial" pitchFamily="34" charset="0"/>
                <a:cs typeface="Arial" pitchFamily="34" charset="0"/>
              </a:rPr>
              <a:t>U</a:t>
            </a:r>
          </a:p>
        </p:txBody>
      </p:sp>
      <p:sp>
        <p:nvSpPr>
          <p:cNvPr id="17420" name="Text Box 13"/>
          <p:cNvSpPr txBox="1">
            <a:spLocks noChangeArrowheads="1"/>
          </p:cNvSpPr>
          <p:nvPr/>
        </p:nvSpPr>
        <p:spPr bwMode="auto">
          <a:xfrm>
            <a:off x="6006545" y="2457450"/>
            <a:ext cx="518091" cy="646331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3600" dirty="0">
                <a:latin typeface="Arial" pitchFamily="34" charset="0"/>
                <a:cs typeface="Arial" pitchFamily="34" charset="0"/>
              </a:rPr>
              <a:t>U</a:t>
            </a:r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3363339" y="4568619"/>
            <a:ext cx="518091" cy="646331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3600" dirty="0">
                <a:latin typeface="Arial" pitchFamily="34" charset="0"/>
                <a:cs typeface="Arial" pitchFamily="34" charset="0"/>
              </a:rPr>
              <a:t>U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8DAD6B8-0B1F-A242-45FB-6BDA9816FBA0}"/>
              </a:ext>
            </a:extLst>
          </p:cNvPr>
          <p:cNvSpPr/>
          <p:nvPr/>
        </p:nvSpPr>
        <p:spPr bwMode="auto">
          <a:xfrm>
            <a:off x="8409384" y="6453336"/>
            <a:ext cx="1440160" cy="404664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Line 2050"/>
          <p:cNvSpPr>
            <a:spLocks noChangeShapeType="1"/>
          </p:cNvSpPr>
          <p:nvPr/>
        </p:nvSpPr>
        <p:spPr bwMode="auto">
          <a:xfrm>
            <a:off x="2381250" y="6072188"/>
            <a:ext cx="7142163" cy="1587"/>
          </a:xfrm>
          <a:prstGeom prst="line">
            <a:avLst/>
          </a:prstGeom>
          <a:noFill/>
          <a:ln w="47625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2" name="Group 2051"/>
          <p:cNvGrpSpPr>
            <a:grpSpLocks/>
          </p:cNvGrpSpPr>
          <p:nvPr/>
        </p:nvGrpSpPr>
        <p:grpSpPr bwMode="auto">
          <a:xfrm>
            <a:off x="3135313" y="6143625"/>
            <a:ext cx="3978275" cy="455613"/>
            <a:chOff x="1975" y="1123"/>
            <a:chExt cx="2506" cy="287"/>
          </a:xfrm>
        </p:grpSpPr>
        <p:sp>
          <p:nvSpPr>
            <p:cNvPr id="18547" name="Rectangle 2052"/>
            <p:cNvSpPr>
              <a:spLocks noChangeArrowheads="1"/>
            </p:cNvSpPr>
            <p:nvPr/>
          </p:nvSpPr>
          <p:spPr bwMode="auto">
            <a:xfrm>
              <a:off x="2417" y="1123"/>
              <a:ext cx="2064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fr-FR" sz="1500">
                  <a:solidFill>
                    <a:srgbClr val="000080"/>
                  </a:solidFill>
                </a:rPr>
                <a:t>seuil de la perception, sans danger, </a:t>
              </a:r>
              <a:endParaRPr lang="fr-FR" b="0">
                <a:latin typeface="Times New Roman" charset="0"/>
              </a:endParaRPr>
            </a:p>
          </p:txBody>
        </p:sp>
        <p:sp>
          <p:nvSpPr>
            <p:cNvPr id="18548" name="Rectangle 2053"/>
            <p:cNvSpPr>
              <a:spLocks noChangeArrowheads="1"/>
            </p:cNvSpPr>
            <p:nvPr/>
          </p:nvSpPr>
          <p:spPr bwMode="auto">
            <a:xfrm>
              <a:off x="2417" y="1266"/>
              <a:ext cx="1699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fr-FR" sz="1500">
                  <a:solidFill>
                    <a:srgbClr val="000080"/>
                  </a:solidFill>
                </a:rPr>
                <a:t>le contact peut être maintenu.</a:t>
              </a:r>
              <a:endParaRPr lang="fr-FR" b="0">
                <a:latin typeface="Times New Roman" charset="0"/>
              </a:endParaRPr>
            </a:p>
          </p:txBody>
        </p:sp>
        <p:sp>
          <p:nvSpPr>
            <p:cNvPr id="18549" name="Freeform 2054"/>
            <p:cNvSpPr>
              <a:spLocks/>
            </p:cNvSpPr>
            <p:nvPr/>
          </p:nvSpPr>
          <p:spPr bwMode="auto">
            <a:xfrm>
              <a:off x="1990" y="1174"/>
              <a:ext cx="274" cy="134"/>
            </a:xfrm>
            <a:custGeom>
              <a:avLst/>
              <a:gdLst>
                <a:gd name="T0" fmla="*/ 274 w 760"/>
                <a:gd name="T1" fmla="*/ 70 h 404"/>
                <a:gd name="T2" fmla="*/ 228 w 760"/>
                <a:gd name="T3" fmla="*/ 0 h 404"/>
                <a:gd name="T4" fmla="*/ 221 w 760"/>
                <a:gd name="T5" fmla="*/ 13 h 404"/>
                <a:gd name="T6" fmla="*/ 218 w 760"/>
                <a:gd name="T7" fmla="*/ 18 h 404"/>
                <a:gd name="T8" fmla="*/ 227 w 760"/>
                <a:gd name="T9" fmla="*/ 34 h 404"/>
                <a:gd name="T10" fmla="*/ 0 w 760"/>
                <a:gd name="T11" fmla="*/ 34 h 404"/>
                <a:gd name="T12" fmla="*/ 0 w 760"/>
                <a:gd name="T13" fmla="*/ 99 h 404"/>
                <a:gd name="T14" fmla="*/ 228 w 760"/>
                <a:gd name="T15" fmla="*/ 99 h 404"/>
                <a:gd name="T16" fmla="*/ 218 w 760"/>
                <a:gd name="T17" fmla="*/ 118 h 404"/>
                <a:gd name="T18" fmla="*/ 223 w 760"/>
                <a:gd name="T19" fmla="*/ 127 h 404"/>
                <a:gd name="T20" fmla="*/ 227 w 760"/>
                <a:gd name="T21" fmla="*/ 134 h 404"/>
                <a:gd name="T22" fmla="*/ 274 w 760"/>
                <a:gd name="T23" fmla="*/ 70 h 40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60"/>
                <a:gd name="T37" fmla="*/ 0 h 404"/>
                <a:gd name="T38" fmla="*/ 760 w 760"/>
                <a:gd name="T39" fmla="*/ 404 h 40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60" h="404">
                  <a:moveTo>
                    <a:pt x="760" y="210"/>
                  </a:moveTo>
                  <a:lnTo>
                    <a:pt x="632" y="0"/>
                  </a:lnTo>
                  <a:lnTo>
                    <a:pt x="614" y="39"/>
                  </a:lnTo>
                  <a:lnTo>
                    <a:pt x="606" y="53"/>
                  </a:lnTo>
                  <a:lnTo>
                    <a:pt x="630" y="104"/>
                  </a:lnTo>
                  <a:lnTo>
                    <a:pt x="0" y="104"/>
                  </a:lnTo>
                  <a:lnTo>
                    <a:pt x="0" y="298"/>
                  </a:lnTo>
                  <a:lnTo>
                    <a:pt x="632" y="298"/>
                  </a:lnTo>
                  <a:lnTo>
                    <a:pt x="606" y="356"/>
                  </a:lnTo>
                  <a:lnTo>
                    <a:pt x="619" y="382"/>
                  </a:lnTo>
                  <a:lnTo>
                    <a:pt x="630" y="404"/>
                  </a:lnTo>
                  <a:lnTo>
                    <a:pt x="760" y="210"/>
                  </a:lnTo>
                  <a:close/>
                </a:path>
              </a:pathLst>
            </a:custGeom>
            <a:solidFill>
              <a:srgbClr val="00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550" name="Freeform 2055"/>
            <p:cNvSpPr>
              <a:spLocks/>
            </p:cNvSpPr>
            <p:nvPr/>
          </p:nvSpPr>
          <p:spPr bwMode="auto">
            <a:xfrm>
              <a:off x="1975" y="1213"/>
              <a:ext cx="244" cy="100"/>
            </a:xfrm>
            <a:custGeom>
              <a:avLst/>
              <a:gdLst>
                <a:gd name="T0" fmla="*/ 239 w 675"/>
                <a:gd name="T1" fmla="*/ 88 h 298"/>
                <a:gd name="T2" fmla="*/ 234 w 675"/>
                <a:gd name="T3" fmla="*/ 80 h 298"/>
                <a:gd name="T4" fmla="*/ 244 w 675"/>
                <a:gd name="T5" fmla="*/ 59 h 298"/>
                <a:gd name="T6" fmla="*/ 15 w 675"/>
                <a:gd name="T7" fmla="*/ 59 h 298"/>
                <a:gd name="T8" fmla="*/ 15 w 675"/>
                <a:gd name="T9" fmla="*/ 0 h 298"/>
                <a:gd name="T10" fmla="*/ 0 w 675"/>
                <a:gd name="T11" fmla="*/ 0 h 298"/>
                <a:gd name="T12" fmla="*/ 0 w 675"/>
                <a:gd name="T13" fmla="*/ 67 h 298"/>
                <a:gd name="T14" fmla="*/ 232 w 675"/>
                <a:gd name="T15" fmla="*/ 68 h 298"/>
                <a:gd name="T16" fmla="*/ 222 w 675"/>
                <a:gd name="T17" fmla="*/ 88 h 298"/>
                <a:gd name="T18" fmla="*/ 230 w 675"/>
                <a:gd name="T19" fmla="*/ 100 h 298"/>
                <a:gd name="T20" fmla="*/ 239 w 675"/>
                <a:gd name="T21" fmla="*/ 88 h 29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675"/>
                <a:gd name="T34" fmla="*/ 0 h 298"/>
                <a:gd name="T35" fmla="*/ 675 w 675"/>
                <a:gd name="T36" fmla="*/ 298 h 29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675" h="298">
                  <a:moveTo>
                    <a:pt x="661" y="262"/>
                  </a:moveTo>
                  <a:lnTo>
                    <a:pt x="647" y="237"/>
                  </a:lnTo>
                  <a:lnTo>
                    <a:pt x="675" y="177"/>
                  </a:lnTo>
                  <a:lnTo>
                    <a:pt x="41" y="177"/>
                  </a:lnTo>
                  <a:lnTo>
                    <a:pt x="42" y="0"/>
                  </a:lnTo>
                  <a:lnTo>
                    <a:pt x="1" y="0"/>
                  </a:lnTo>
                  <a:lnTo>
                    <a:pt x="0" y="201"/>
                  </a:lnTo>
                  <a:lnTo>
                    <a:pt x="642" y="202"/>
                  </a:lnTo>
                  <a:lnTo>
                    <a:pt x="615" y="261"/>
                  </a:lnTo>
                  <a:lnTo>
                    <a:pt x="637" y="298"/>
                  </a:lnTo>
                  <a:lnTo>
                    <a:pt x="661" y="26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551" name="Freeform 2056"/>
            <p:cNvSpPr>
              <a:spLocks/>
            </p:cNvSpPr>
            <p:nvPr/>
          </p:nvSpPr>
          <p:spPr bwMode="auto">
            <a:xfrm>
              <a:off x="2202" y="1182"/>
              <a:ext cx="15" cy="26"/>
            </a:xfrm>
            <a:custGeom>
              <a:avLst/>
              <a:gdLst>
                <a:gd name="T0" fmla="*/ 7 w 44"/>
                <a:gd name="T1" fmla="*/ 10 h 79"/>
                <a:gd name="T2" fmla="*/ 10 w 44"/>
                <a:gd name="T3" fmla="*/ 5 h 79"/>
                <a:gd name="T4" fmla="*/ 7 w 44"/>
                <a:gd name="T5" fmla="*/ 0 h 79"/>
                <a:gd name="T6" fmla="*/ 0 w 44"/>
                <a:gd name="T7" fmla="*/ 12 h 79"/>
                <a:gd name="T8" fmla="*/ 5 w 44"/>
                <a:gd name="T9" fmla="*/ 26 h 79"/>
                <a:gd name="T10" fmla="*/ 15 w 44"/>
                <a:gd name="T11" fmla="*/ 26 h 79"/>
                <a:gd name="T12" fmla="*/ 7 w 44"/>
                <a:gd name="T13" fmla="*/ 10 h 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4"/>
                <a:gd name="T22" fmla="*/ 0 h 79"/>
                <a:gd name="T23" fmla="*/ 44 w 44"/>
                <a:gd name="T24" fmla="*/ 79 h 7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4" h="79">
                  <a:moveTo>
                    <a:pt x="20" y="29"/>
                  </a:moveTo>
                  <a:lnTo>
                    <a:pt x="28" y="14"/>
                  </a:lnTo>
                  <a:lnTo>
                    <a:pt x="20" y="0"/>
                  </a:lnTo>
                  <a:lnTo>
                    <a:pt x="0" y="35"/>
                  </a:lnTo>
                  <a:lnTo>
                    <a:pt x="15" y="79"/>
                  </a:lnTo>
                  <a:lnTo>
                    <a:pt x="44" y="79"/>
                  </a:lnTo>
                  <a:lnTo>
                    <a:pt x="20" y="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3" name="Group 2057"/>
          <p:cNvGrpSpPr>
            <a:grpSpLocks/>
          </p:cNvGrpSpPr>
          <p:nvPr/>
        </p:nvGrpSpPr>
        <p:grpSpPr bwMode="auto">
          <a:xfrm>
            <a:off x="1371600" y="6200775"/>
            <a:ext cx="1555750" cy="288925"/>
            <a:chOff x="864" y="1159"/>
            <a:chExt cx="980" cy="182"/>
          </a:xfrm>
        </p:grpSpPr>
        <p:sp>
          <p:nvSpPr>
            <p:cNvPr id="18544" name="Rectangle 2058"/>
            <p:cNvSpPr>
              <a:spLocks noChangeArrowheads="1"/>
            </p:cNvSpPr>
            <p:nvPr/>
          </p:nvSpPr>
          <p:spPr bwMode="auto">
            <a:xfrm>
              <a:off x="864" y="1164"/>
              <a:ext cx="980" cy="164"/>
            </a:xfrm>
            <a:prstGeom prst="rect">
              <a:avLst/>
            </a:prstGeom>
            <a:solidFill>
              <a:srgbClr val="FCFC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545" name="Rectangle 2059"/>
            <p:cNvSpPr>
              <a:spLocks noChangeArrowheads="1"/>
            </p:cNvSpPr>
            <p:nvPr/>
          </p:nvSpPr>
          <p:spPr bwMode="auto">
            <a:xfrm>
              <a:off x="871" y="1171"/>
              <a:ext cx="964" cy="149"/>
            </a:xfrm>
            <a:prstGeom prst="rect">
              <a:avLst/>
            </a:prstGeom>
            <a:noFill/>
            <a:ln w="238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546" name="Rectangle 2060"/>
            <p:cNvSpPr>
              <a:spLocks noChangeArrowheads="1"/>
            </p:cNvSpPr>
            <p:nvPr/>
          </p:nvSpPr>
          <p:spPr bwMode="auto">
            <a:xfrm>
              <a:off x="1006" y="1159"/>
              <a:ext cx="626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fr-FR" sz="1900">
                  <a:solidFill>
                    <a:srgbClr val="000080"/>
                  </a:solidFill>
                </a:rPr>
                <a:t>1 à 3 mA</a:t>
              </a:r>
              <a:endParaRPr lang="fr-FR" b="0">
                <a:latin typeface="Times New Roman" charset="0"/>
              </a:endParaRPr>
            </a:p>
          </p:txBody>
        </p:sp>
      </p:grpSp>
      <p:grpSp>
        <p:nvGrpSpPr>
          <p:cNvPr id="4" name="Group 2061"/>
          <p:cNvGrpSpPr>
            <a:grpSpLocks/>
          </p:cNvGrpSpPr>
          <p:nvPr/>
        </p:nvGrpSpPr>
        <p:grpSpPr bwMode="auto">
          <a:xfrm>
            <a:off x="1371600" y="5586413"/>
            <a:ext cx="1555750" cy="288925"/>
            <a:chOff x="864" y="1582"/>
            <a:chExt cx="980" cy="182"/>
          </a:xfrm>
        </p:grpSpPr>
        <p:sp>
          <p:nvSpPr>
            <p:cNvPr id="18541" name="Rectangle 2062"/>
            <p:cNvSpPr>
              <a:spLocks noChangeArrowheads="1"/>
            </p:cNvSpPr>
            <p:nvPr/>
          </p:nvSpPr>
          <p:spPr bwMode="auto">
            <a:xfrm>
              <a:off x="864" y="1587"/>
              <a:ext cx="980" cy="164"/>
            </a:xfrm>
            <a:prstGeom prst="rect">
              <a:avLst/>
            </a:prstGeom>
            <a:solidFill>
              <a:srgbClr val="FCFC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542" name="Rectangle 2063"/>
            <p:cNvSpPr>
              <a:spLocks noChangeArrowheads="1"/>
            </p:cNvSpPr>
            <p:nvPr/>
          </p:nvSpPr>
          <p:spPr bwMode="auto">
            <a:xfrm>
              <a:off x="871" y="1594"/>
              <a:ext cx="964" cy="150"/>
            </a:xfrm>
            <a:prstGeom prst="rect">
              <a:avLst/>
            </a:prstGeom>
            <a:noFill/>
            <a:ln w="238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543" name="Rectangle 2064"/>
            <p:cNvSpPr>
              <a:spLocks noChangeArrowheads="1"/>
            </p:cNvSpPr>
            <p:nvPr/>
          </p:nvSpPr>
          <p:spPr bwMode="auto">
            <a:xfrm>
              <a:off x="1139" y="1582"/>
              <a:ext cx="372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fr-FR" sz="1900">
                  <a:solidFill>
                    <a:srgbClr val="000080"/>
                  </a:solidFill>
                </a:rPr>
                <a:t>8 mA</a:t>
              </a:r>
              <a:endParaRPr lang="fr-FR" b="0">
                <a:latin typeface="Times New Roman" charset="0"/>
              </a:endParaRPr>
            </a:p>
          </p:txBody>
        </p:sp>
      </p:grpSp>
      <p:sp>
        <p:nvSpPr>
          <p:cNvPr id="16390" name="Line 2065"/>
          <p:cNvSpPr>
            <a:spLocks noChangeShapeType="1"/>
          </p:cNvSpPr>
          <p:nvPr/>
        </p:nvSpPr>
        <p:spPr bwMode="auto">
          <a:xfrm>
            <a:off x="2382838" y="5357813"/>
            <a:ext cx="7142162" cy="1587"/>
          </a:xfrm>
          <a:prstGeom prst="line">
            <a:avLst/>
          </a:prstGeom>
          <a:noFill/>
          <a:ln w="47625">
            <a:solidFill>
              <a:srgbClr val="FFCC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5" name="Group 2066"/>
          <p:cNvGrpSpPr>
            <a:grpSpLocks/>
          </p:cNvGrpSpPr>
          <p:nvPr/>
        </p:nvGrpSpPr>
        <p:grpSpPr bwMode="auto">
          <a:xfrm>
            <a:off x="3135313" y="5500688"/>
            <a:ext cx="4606925" cy="455612"/>
            <a:chOff x="1975" y="1528"/>
            <a:chExt cx="2902" cy="287"/>
          </a:xfrm>
        </p:grpSpPr>
        <p:sp>
          <p:nvSpPr>
            <p:cNvPr id="18536" name="Freeform 2067"/>
            <p:cNvSpPr>
              <a:spLocks/>
            </p:cNvSpPr>
            <p:nvPr/>
          </p:nvSpPr>
          <p:spPr bwMode="auto">
            <a:xfrm>
              <a:off x="1990" y="1590"/>
              <a:ext cx="274" cy="135"/>
            </a:xfrm>
            <a:custGeom>
              <a:avLst/>
              <a:gdLst>
                <a:gd name="T0" fmla="*/ 274 w 760"/>
                <a:gd name="T1" fmla="*/ 70 h 405"/>
                <a:gd name="T2" fmla="*/ 228 w 760"/>
                <a:gd name="T3" fmla="*/ 0 h 405"/>
                <a:gd name="T4" fmla="*/ 221 w 760"/>
                <a:gd name="T5" fmla="*/ 13 h 405"/>
                <a:gd name="T6" fmla="*/ 218 w 760"/>
                <a:gd name="T7" fmla="*/ 18 h 405"/>
                <a:gd name="T8" fmla="*/ 227 w 760"/>
                <a:gd name="T9" fmla="*/ 35 h 405"/>
                <a:gd name="T10" fmla="*/ 0 w 760"/>
                <a:gd name="T11" fmla="*/ 35 h 405"/>
                <a:gd name="T12" fmla="*/ 0 w 760"/>
                <a:gd name="T13" fmla="*/ 99 h 405"/>
                <a:gd name="T14" fmla="*/ 228 w 760"/>
                <a:gd name="T15" fmla="*/ 99 h 405"/>
                <a:gd name="T16" fmla="*/ 218 w 760"/>
                <a:gd name="T17" fmla="*/ 119 h 405"/>
                <a:gd name="T18" fmla="*/ 223 w 760"/>
                <a:gd name="T19" fmla="*/ 128 h 405"/>
                <a:gd name="T20" fmla="*/ 227 w 760"/>
                <a:gd name="T21" fmla="*/ 135 h 405"/>
                <a:gd name="T22" fmla="*/ 274 w 760"/>
                <a:gd name="T23" fmla="*/ 70 h 40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60"/>
                <a:gd name="T37" fmla="*/ 0 h 405"/>
                <a:gd name="T38" fmla="*/ 760 w 760"/>
                <a:gd name="T39" fmla="*/ 405 h 40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60" h="405">
                  <a:moveTo>
                    <a:pt x="760" y="211"/>
                  </a:moveTo>
                  <a:lnTo>
                    <a:pt x="632" y="0"/>
                  </a:lnTo>
                  <a:lnTo>
                    <a:pt x="614" y="40"/>
                  </a:lnTo>
                  <a:lnTo>
                    <a:pt x="606" y="54"/>
                  </a:lnTo>
                  <a:lnTo>
                    <a:pt x="630" y="104"/>
                  </a:lnTo>
                  <a:lnTo>
                    <a:pt x="0" y="104"/>
                  </a:lnTo>
                  <a:lnTo>
                    <a:pt x="0" y="298"/>
                  </a:lnTo>
                  <a:lnTo>
                    <a:pt x="632" y="298"/>
                  </a:lnTo>
                  <a:lnTo>
                    <a:pt x="606" y="357"/>
                  </a:lnTo>
                  <a:lnTo>
                    <a:pt x="619" y="383"/>
                  </a:lnTo>
                  <a:lnTo>
                    <a:pt x="630" y="405"/>
                  </a:lnTo>
                  <a:lnTo>
                    <a:pt x="760" y="211"/>
                  </a:lnTo>
                  <a:close/>
                </a:path>
              </a:pathLst>
            </a:custGeom>
            <a:solidFill>
              <a:srgbClr val="00FF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537" name="Freeform 2068"/>
            <p:cNvSpPr>
              <a:spLocks/>
            </p:cNvSpPr>
            <p:nvPr/>
          </p:nvSpPr>
          <p:spPr bwMode="auto">
            <a:xfrm>
              <a:off x="1975" y="1630"/>
              <a:ext cx="244" cy="99"/>
            </a:xfrm>
            <a:custGeom>
              <a:avLst/>
              <a:gdLst>
                <a:gd name="T0" fmla="*/ 239 w 675"/>
                <a:gd name="T1" fmla="*/ 87 h 298"/>
                <a:gd name="T2" fmla="*/ 234 w 675"/>
                <a:gd name="T3" fmla="*/ 79 h 298"/>
                <a:gd name="T4" fmla="*/ 244 w 675"/>
                <a:gd name="T5" fmla="*/ 59 h 298"/>
                <a:gd name="T6" fmla="*/ 15 w 675"/>
                <a:gd name="T7" fmla="*/ 59 h 298"/>
                <a:gd name="T8" fmla="*/ 15 w 675"/>
                <a:gd name="T9" fmla="*/ 0 h 298"/>
                <a:gd name="T10" fmla="*/ 0 w 675"/>
                <a:gd name="T11" fmla="*/ 0 h 298"/>
                <a:gd name="T12" fmla="*/ 0 w 675"/>
                <a:gd name="T13" fmla="*/ 67 h 298"/>
                <a:gd name="T14" fmla="*/ 232 w 675"/>
                <a:gd name="T15" fmla="*/ 67 h 298"/>
                <a:gd name="T16" fmla="*/ 222 w 675"/>
                <a:gd name="T17" fmla="*/ 87 h 298"/>
                <a:gd name="T18" fmla="*/ 230 w 675"/>
                <a:gd name="T19" fmla="*/ 99 h 298"/>
                <a:gd name="T20" fmla="*/ 239 w 675"/>
                <a:gd name="T21" fmla="*/ 87 h 29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675"/>
                <a:gd name="T34" fmla="*/ 0 h 298"/>
                <a:gd name="T35" fmla="*/ 675 w 675"/>
                <a:gd name="T36" fmla="*/ 298 h 29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675" h="298">
                  <a:moveTo>
                    <a:pt x="661" y="262"/>
                  </a:moveTo>
                  <a:lnTo>
                    <a:pt x="647" y="238"/>
                  </a:lnTo>
                  <a:lnTo>
                    <a:pt x="675" y="178"/>
                  </a:lnTo>
                  <a:lnTo>
                    <a:pt x="41" y="178"/>
                  </a:lnTo>
                  <a:lnTo>
                    <a:pt x="42" y="0"/>
                  </a:lnTo>
                  <a:lnTo>
                    <a:pt x="1" y="0"/>
                  </a:lnTo>
                  <a:lnTo>
                    <a:pt x="0" y="201"/>
                  </a:lnTo>
                  <a:lnTo>
                    <a:pt x="642" y="202"/>
                  </a:lnTo>
                  <a:lnTo>
                    <a:pt x="615" y="261"/>
                  </a:lnTo>
                  <a:lnTo>
                    <a:pt x="637" y="298"/>
                  </a:lnTo>
                  <a:lnTo>
                    <a:pt x="661" y="26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538" name="Freeform 2069"/>
            <p:cNvSpPr>
              <a:spLocks/>
            </p:cNvSpPr>
            <p:nvPr/>
          </p:nvSpPr>
          <p:spPr bwMode="auto">
            <a:xfrm>
              <a:off x="2202" y="1599"/>
              <a:ext cx="15" cy="26"/>
            </a:xfrm>
            <a:custGeom>
              <a:avLst/>
              <a:gdLst>
                <a:gd name="T0" fmla="*/ 7 w 44"/>
                <a:gd name="T1" fmla="*/ 10 h 78"/>
                <a:gd name="T2" fmla="*/ 10 w 44"/>
                <a:gd name="T3" fmla="*/ 5 h 78"/>
                <a:gd name="T4" fmla="*/ 7 w 44"/>
                <a:gd name="T5" fmla="*/ 0 h 78"/>
                <a:gd name="T6" fmla="*/ 0 w 44"/>
                <a:gd name="T7" fmla="*/ 11 h 78"/>
                <a:gd name="T8" fmla="*/ 5 w 44"/>
                <a:gd name="T9" fmla="*/ 26 h 78"/>
                <a:gd name="T10" fmla="*/ 15 w 44"/>
                <a:gd name="T11" fmla="*/ 26 h 78"/>
                <a:gd name="T12" fmla="*/ 7 w 44"/>
                <a:gd name="T13" fmla="*/ 10 h 7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4"/>
                <a:gd name="T22" fmla="*/ 0 h 78"/>
                <a:gd name="T23" fmla="*/ 44 w 44"/>
                <a:gd name="T24" fmla="*/ 78 h 7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4" h="78">
                  <a:moveTo>
                    <a:pt x="20" y="29"/>
                  </a:moveTo>
                  <a:lnTo>
                    <a:pt x="28" y="14"/>
                  </a:lnTo>
                  <a:lnTo>
                    <a:pt x="20" y="0"/>
                  </a:lnTo>
                  <a:lnTo>
                    <a:pt x="0" y="34"/>
                  </a:lnTo>
                  <a:lnTo>
                    <a:pt x="15" y="78"/>
                  </a:lnTo>
                  <a:lnTo>
                    <a:pt x="44" y="78"/>
                  </a:lnTo>
                  <a:lnTo>
                    <a:pt x="20" y="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539" name="Rectangle 2070"/>
            <p:cNvSpPr>
              <a:spLocks noChangeArrowheads="1"/>
            </p:cNvSpPr>
            <p:nvPr/>
          </p:nvSpPr>
          <p:spPr bwMode="auto">
            <a:xfrm>
              <a:off x="2410" y="1528"/>
              <a:ext cx="2467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fr-FR" sz="1500">
                  <a:solidFill>
                    <a:srgbClr val="000080"/>
                  </a:solidFill>
                </a:rPr>
                <a:t>effet de choc, danger de réactions réflexes </a:t>
              </a:r>
              <a:endParaRPr lang="fr-FR" b="0">
                <a:latin typeface="Times New Roman" charset="0"/>
              </a:endParaRPr>
            </a:p>
          </p:txBody>
        </p:sp>
        <p:sp>
          <p:nvSpPr>
            <p:cNvPr id="18540" name="Rectangle 2071"/>
            <p:cNvSpPr>
              <a:spLocks noChangeArrowheads="1"/>
            </p:cNvSpPr>
            <p:nvPr/>
          </p:nvSpPr>
          <p:spPr bwMode="auto">
            <a:xfrm>
              <a:off x="2410" y="1671"/>
              <a:ext cx="853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fr-FR" sz="1500">
                  <a:solidFill>
                    <a:srgbClr val="000080"/>
                  </a:solidFill>
                </a:rPr>
                <a:t>(chute, par ex.)</a:t>
              </a:r>
              <a:endParaRPr lang="fr-FR" b="0">
                <a:latin typeface="Times New Roman" charset="0"/>
              </a:endParaRPr>
            </a:p>
          </p:txBody>
        </p:sp>
      </p:grpSp>
      <p:sp>
        <p:nvSpPr>
          <p:cNvPr id="16392" name="Line 2072"/>
          <p:cNvSpPr>
            <a:spLocks noChangeShapeType="1"/>
          </p:cNvSpPr>
          <p:nvPr/>
        </p:nvSpPr>
        <p:spPr bwMode="auto">
          <a:xfrm>
            <a:off x="2343150" y="2071688"/>
            <a:ext cx="7142163" cy="1587"/>
          </a:xfrm>
          <a:prstGeom prst="line">
            <a:avLst/>
          </a:prstGeom>
          <a:noFill/>
          <a:ln w="4762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6" name="Group 2073"/>
          <p:cNvGrpSpPr>
            <a:grpSpLocks/>
          </p:cNvGrpSpPr>
          <p:nvPr/>
        </p:nvGrpSpPr>
        <p:grpSpPr bwMode="auto">
          <a:xfrm>
            <a:off x="3135313" y="4602163"/>
            <a:ext cx="6029325" cy="684212"/>
            <a:chOff x="1975" y="1939"/>
            <a:chExt cx="3798" cy="431"/>
          </a:xfrm>
        </p:grpSpPr>
        <p:sp>
          <p:nvSpPr>
            <p:cNvPr id="18530" name="Freeform 2074"/>
            <p:cNvSpPr>
              <a:spLocks/>
            </p:cNvSpPr>
            <p:nvPr/>
          </p:nvSpPr>
          <p:spPr bwMode="auto">
            <a:xfrm>
              <a:off x="1990" y="2071"/>
              <a:ext cx="274" cy="135"/>
            </a:xfrm>
            <a:custGeom>
              <a:avLst/>
              <a:gdLst>
                <a:gd name="T0" fmla="*/ 274 w 760"/>
                <a:gd name="T1" fmla="*/ 70 h 404"/>
                <a:gd name="T2" fmla="*/ 228 w 760"/>
                <a:gd name="T3" fmla="*/ 0 h 404"/>
                <a:gd name="T4" fmla="*/ 221 w 760"/>
                <a:gd name="T5" fmla="*/ 13 h 404"/>
                <a:gd name="T6" fmla="*/ 218 w 760"/>
                <a:gd name="T7" fmla="*/ 18 h 404"/>
                <a:gd name="T8" fmla="*/ 227 w 760"/>
                <a:gd name="T9" fmla="*/ 35 h 404"/>
                <a:gd name="T10" fmla="*/ 0 w 760"/>
                <a:gd name="T11" fmla="*/ 35 h 404"/>
                <a:gd name="T12" fmla="*/ 0 w 760"/>
                <a:gd name="T13" fmla="*/ 100 h 404"/>
                <a:gd name="T14" fmla="*/ 228 w 760"/>
                <a:gd name="T15" fmla="*/ 100 h 404"/>
                <a:gd name="T16" fmla="*/ 218 w 760"/>
                <a:gd name="T17" fmla="*/ 119 h 404"/>
                <a:gd name="T18" fmla="*/ 223 w 760"/>
                <a:gd name="T19" fmla="*/ 128 h 404"/>
                <a:gd name="T20" fmla="*/ 227 w 760"/>
                <a:gd name="T21" fmla="*/ 135 h 404"/>
                <a:gd name="T22" fmla="*/ 274 w 760"/>
                <a:gd name="T23" fmla="*/ 70 h 40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60"/>
                <a:gd name="T37" fmla="*/ 0 h 404"/>
                <a:gd name="T38" fmla="*/ 760 w 760"/>
                <a:gd name="T39" fmla="*/ 404 h 40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60" h="404">
                  <a:moveTo>
                    <a:pt x="760" y="210"/>
                  </a:moveTo>
                  <a:lnTo>
                    <a:pt x="632" y="0"/>
                  </a:lnTo>
                  <a:lnTo>
                    <a:pt x="614" y="39"/>
                  </a:lnTo>
                  <a:lnTo>
                    <a:pt x="606" y="53"/>
                  </a:lnTo>
                  <a:lnTo>
                    <a:pt x="630" y="104"/>
                  </a:lnTo>
                  <a:lnTo>
                    <a:pt x="0" y="104"/>
                  </a:lnTo>
                  <a:lnTo>
                    <a:pt x="0" y="298"/>
                  </a:lnTo>
                  <a:lnTo>
                    <a:pt x="632" y="298"/>
                  </a:lnTo>
                  <a:lnTo>
                    <a:pt x="606" y="357"/>
                  </a:lnTo>
                  <a:lnTo>
                    <a:pt x="619" y="382"/>
                  </a:lnTo>
                  <a:lnTo>
                    <a:pt x="630" y="404"/>
                  </a:lnTo>
                  <a:lnTo>
                    <a:pt x="760" y="210"/>
                  </a:lnTo>
                  <a:close/>
                </a:path>
              </a:pathLst>
            </a:custGeom>
            <a:solidFill>
              <a:srgbClr val="FF808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531" name="Freeform 2075"/>
            <p:cNvSpPr>
              <a:spLocks/>
            </p:cNvSpPr>
            <p:nvPr/>
          </p:nvSpPr>
          <p:spPr bwMode="auto">
            <a:xfrm>
              <a:off x="1975" y="2111"/>
              <a:ext cx="244" cy="99"/>
            </a:xfrm>
            <a:custGeom>
              <a:avLst/>
              <a:gdLst>
                <a:gd name="T0" fmla="*/ 239 w 675"/>
                <a:gd name="T1" fmla="*/ 87 h 298"/>
                <a:gd name="T2" fmla="*/ 234 w 675"/>
                <a:gd name="T3" fmla="*/ 79 h 298"/>
                <a:gd name="T4" fmla="*/ 244 w 675"/>
                <a:gd name="T5" fmla="*/ 59 h 298"/>
                <a:gd name="T6" fmla="*/ 15 w 675"/>
                <a:gd name="T7" fmla="*/ 59 h 298"/>
                <a:gd name="T8" fmla="*/ 15 w 675"/>
                <a:gd name="T9" fmla="*/ 0 h 298"/>
                <a:gd name="T10" fmla="*/ 0 w 675"/>
                <a:gd name="T11" fmla="*/ 0 h 298"/>
                <a:gd name="T12" fmla="*/ 0 w 675"/>
                <a:gd name="T13" fmla="*/ 67 h 298"/>
                <a:gd name="T14" fmla="*/ 232 w 675"/>
                <a:gd name="T15" fmla="*/ 67 h 298"/>
                <a:gd name="T16" fmla="*/ 222 w 675"/>
                <a:gd name="T17" fmla="*/ 87 h 298"/>
                <a:gd name="T18" fmla="*/ 230 w 675"/>
                <a:gd name="T19" fmla="*/ 99 h 298"/>
                <a:gd name="T20" fmla="*/ 239 w 675"/>
                <a:gd name="T21" fmla="*/ 87 h 29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675"/>
                <a:gd name="T34" fmla="*/ 0 h 298"/>
                <a:gd name="T35" fmla="*/ 675 w 675"/>
                <a:gd name="T36" fmla="*/ 298 h 29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675" h="298">
                  <a:moveTo>
                    <a:pt x="661" y="262"/>
                  </a:moveTo>
                  <a:lnTo>
                    <a:pt x="647" y="238"/>
                  </a:lnTo>
                  <a:lnTo>
                    <a:pt x="675" y="177"/>
                  </a:lnTo>
                  <a:lnTo>
                    <a:pt x="41" y="177"/>
                  </a:lnTo>
                  <a:lnTo>
                    <a:pt x="42" y="0"/>
                  </a:lnTo>
                  <a:lnTo>
                    <a:pt x="1" y="0"/>
                  </a:lnTo>
                  <a:lnTo>
                    <a:pt x="0" y="201"/>
                  </a:lnTo>
                  <a:lnTo>
                    <a:pt x="642" y="202"/>
                  </a:lnTo>
                  <a:lnTo>
                    <a:pt x="615" y="261"/>
                  </a:lnTo>
                  <a:lnTo>
                    <a:pt x="637" y="298"/>
                  </a:lnTo>
                  <a:lnTo>
                    <a:pt x="661" y="26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532" name="Freeform 2076"/>
            <p:cNvSpPr>
              <a:spLocks/>
            </p:cNvSpPr>
            <p:nvPr/>
          </p:nvSpPr>
          <p:spPr bwMode="auto">
            <a:xfrm>
              <a:off x="2202" y="2079"/>
              <a:ext cx="15" cy="27"/>
            </a:xfrm>
            <a:custGeom>
              <a:avLst/>
              <a:gdLst>
                <a:gd name="T0" fmla="*/ 7 w 44"/>
                <a:gd name="T1" fmla="*/ 10 h 79"/>
                <a:gd name="T2" fmla="*/ 10 w 44"/>
                <a:gd name="T3" fmla="*/ 5 h 79"/>
                <a:gd name="T4" fmla="*/ 7 w 44"/>
                <a:gd name="T5" fmla="*/ 0 h 79"/>
                <a:gd name="T6" fmla="*/ 0 w 44"/>
                <a:gd name="T7" fmla="*/ 12 h 79"/>
                <a:gd name="T8" fmla="*/ 5 w 44"/>
                <a:gd name="T9" fmla="*/ 27 h 79"/>
                <a:gd name="T10" fmla="*/ 15 w 44"/>
                <a:gd name="T11" fmla="*/ 27 h 79"/>
                <a:gd name="T12" fmla="*/ 7 w 44"/>
                <a:gd name="T13" fmla="*/ 10 h 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4"/>
                <a:gd name="T22" fmla="*/ 0 h 79"/>
                <a:gd name="T23" fmla="*/ 44 w 44"/>
                <a:gd name="T24" fmla="*/ 79 h 7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4" h="79">
                  <a:moveTo>
                    <a:pt x="20" y="29"/>
                  </a:moveTo>
                  <a:lnTo>
                    <a:pt x="28" y="14"/>
                  </a:lnTo>
                  <a:lnTo>
                    <a:pt x="20" y="0"/>
                  </a:lnTo>
                  <a:lnTo>
                    <a:pt x="0" y="35"/>
                  </a:lnTo>
                  <a:lnTo>
                    <a:pt x="15" y="79"/>
                  </a:lnTo>
                  <a:lnTo>
                    <a:pt x="44" y="79"/>
                  </a:lnTo>
                  <a:lnTo>
                    <a:pt x="20" y="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533" name="Rectangle 2077"/>
            <p:cNvSpPr>
              <a:spLocks noChangeArrowheads="1"/>
            </p:cNvSpPr>
            <p:nvPr/>
          </p:nvSpPr>
          <p:spPr bwMode="auto">
            <a:xfrm>
              <a:off x="2405" y="1939"/>
              <a:ext cx="3292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fr-FR" sz="1500">
                  <a:solidFill>
                    <a:srgbClr val="000080"/>
                  </a:solidFill>
                </a:rPr>
                <a:t>contractions (tétanisation) des muscles de la main et des </a:t>
              </a:r>
              <a:endParaRPr lang="fr-FR" b="0">
                <a:latin typeface="Times New Roman" charset="0"/>
              </a:endParaRPr>
            </a:p>
          </p:txBody>
        </p:sp>
        <p:sp>
          <p:nvSpPr>
            <p:cNvPr id="18534" name="Rectangle 2078"/>
            <p:cNvSpPr>
              <a:spLocks noChangeArrowheads="1"/>
            </p:cNvSpPr>
            <p:nvPr/>
          </p:nvSpPr>
          <p:spPr bwMode="auto">
            <a:xfrm>
              <a:off x="2405" y="2082"/>
              <a:ext cx="3368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fr-FR" sz="1500">
                  <a:solidFill>
                    <a:srgbClr val="000080"/>
                  </a:solidFill>
                </a:rPr>
                <a:t>bras s'opposant au lâcher des pièces sous tension saisies </a:t>
              </a:r>
              <a:endParaRPr lang="fr-FR" b="0">
                <a:latin typeface="Times New Roman" charset="0"/>
              </a:endParaRPr>
            </a:p>
          </p:txBody>
        </p:sp>
        <p:sp>
          <p:nvSpPr>
            <p:cNvPr id="18535" name="Rectangle 2079"/>
            <p:cNvSpPr>
              <a:spLocks noChangeArrowheads="1"/>
            </p:cNvSpPr>
            <p:nvPr/>
          </p:nvSpPr>
          <p:spPr bwMode="auto">
            <a:xfrm>
              <a:off x="2405" y="2226"/>
              <a:ext cx="2752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fr-FR" sz="1500">
                  <a:solidFill>
                    <a:srgbClr val="000080"/>
                  </a:solidFill>
                </a:rPr>
                <a:t>(risques de brûlures superficielles et profondes)</a:t>
              </a:r>
              <a:endParaRPr lang="fr-FR" b="0">
                <a:latin typeface="Times New Roman" charset="0"/>
              </a:endParaRPr>
            </a:p>
          </p:txBody>
        </p:sp>
      </p:grpSp>
      <p:grpSp>
        <p:nvGrpSpPr>
          <p:cNvPr id="7" name="Group 2080"/>
          <p:cNvGrpSpPr>
            <a:grpSpLocks/>
          </p:cNvGrpSpPr>
          <p:nvPr/>
        </p:nvGrpSpPr>
        <p:grpSpPr bwMode="auto">
          <a:xfrm>
            <a:off x="1371600" y="4789488"/>
            <a:ext cx="1555750" cy="288925"/>
            <a:chOff x="864" y="2057"/>
            <a:chExt cx="980" cy="182"/>
          </a:xfrm>
        </p:grpSpPr>
        <p:sp>
          <p:nvSpPr>
            <p:cNvPr id="18527" name="Rectangle 2081"/>
            <p:cNvSpPr>
              <a:spLocks noChangeArrowheads="1"/>
            </p:cNvSpPr>
            <p:nvPr/>
          </p:nvSpPr>
          <p:spPr bwMode="auto">
            <a:xfrm>
              <a:off x="864" y="2062"/>
              <a:ext cx="980" cy="164"/>
            </a:xfrm>
            <a:prstGeom prst="rect">
              <a:avLst/>
            </a:prstGeom>
            <a:solidFill>
              <a:srgbClr val="FCFC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528" name="Rectangle 2082"/>
            <p:cNvSpPr>
              <a:spLocks noChangeArrowheads="1"/>
            </p:cNvSpPr>
            <p:nvPr/>
          </p:nvSpPr>
          <p:spPr bwMode="auto">
            <a:xfrm>
              <a:off x="871" y="2069"/>
              <a:ext cx="964" cy="149"/>
            </a:xfrm>
            <a:prstGeom prst="rect">
              <a:avLst/>
            </a:prstGeom>
            <a:noFill/>
            <a:ln w="238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529" name="Rectangle 2083"/>
            <p:cNvSpPr>
              <a:spLocks noChangeArrowheads="1"/>
            </p:cNvSpPr>
            <p:nvPr/>
          </p:nvSpPr>
          <p:spPr bwMode="auto">
            <a:xfrm>
              <a:off x="1094" y="2057"/>
              <a:ext cx="457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fr-FR" sz="1900">
                  <a:solidFill>
                    <a:srgbClr val="000080"/>
                  </a:solidFill>
                </a:rPr>
                <a:t>10 mA</a:t>
              </a:r>
              <a:endParaRPr lang="fr-FR" b="0">
                <a:latin typeface="Times New Roman" charset="0"/>
              </a:endParaRPr>
            </a:p>
          </p:txBody>
        </p:sp>
      </p:grpSp>
      <p:grpSp>
        <p:nvGrpSpPr>
          <p:cNvPr id="8" name="Group 2084"/>
          <p:cNvGrpSpPr>
            <a:grpSpLocks/>
          </p:cNvGrpSpPr>
          <p:nvPr/>
        </p:nvGrpSpPr>
        <p:grpSpPr bwMode="auto">
          <a:xfrm>
            <a:off x="5830888" y="2262188"/>
            <a:ext cx="1630362" cy="2149475"/>
            <a:chOff x="3673" y="2620"/>
            <a:chExt cx="1027" cy="1354"/>
          </a:xfrm>
        </p:grpSpPr>
        <p:sp>
          <p:nvSpPr>
            <p:cNvPr id="18523" name="Rectangle 2085"/>
            <p:cNvSpPr>
              <a:spLocks noChangeArrowheads="1"/>
            </p:cNvSpPr>
            <p:nvPr/>
          </p:nvSpPr>
          <p:spPr bwMode="auto">
            <a:xfrm>
              <a:off x="3705" y="3829"/>
              <a:ext cx="565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fr-FR" sz="1500">
                  <a:solidFill>
                    <a:srgbClr val="000000"/>
                  </a:solidFill>
                </a:rPr>
                <a:t>2 minutes</a:t>
              </a:r>
              <a:endParaRPr lang="fr-FR" b="0">
                <a:latin typeface="Times New Roman" charset="0"/>
              </a:endParaRPr>
            </a:p>
          </p:txBody>
        </p:sp>
        <p:sp>
          <p:nvSpPr>
            <p:cNvPr id="18524" name="Rectangle 2086"/>
            <p:cNvSpPr>
              <a:spLocks noChangeArrowheads="1"/>
            </p:cNvSpPr>
            <p:nvPr/>
          </p:nvSpPr>
          <p:spPr bwMode="auto">
            <a:xfrm>
              <a:off x="3673" y="2860"/>
              <a:ext cx="1027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fr-FR" sz="1500">
                  <a:solidFill>
                    <a:srgbClr val="000000"/>
                  </a:solidFill>
                </a:rPr>
                <a:t>110 millisecondes</a:t>
              </a:r>
              <a:endParaRPr lang="fr-FR" b="0">
                <a:latin typeface="Times New Roman" charset="0"/>
              </a:endParaRPr>
            </a:p>
          </p:txBody>
        </p:sp>
        <p:sp>
          <p:nvSpPr>
            <p:cNvPr id="18525" name="Rectangle 2087"/>
            <p:cNvSpPr>
              <a:spLocks noChangeArrowheads="1"/>
            </p:cNvSpPr>
            <p:nvPr/>
          </p:nvSpPr>
          <p:spPr bwMode="auto">
            <a:xfrm>
              <a:off x="3685" y="3085"/>
              <a:ext cx="654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fr-FR" sz="1500">
                  <a:solidFill>
                    <a:srgbClr val="000000"/>
                  </a:solidFill>
                </a:rPr>
                <a:t>3 secondes</a:t>
              </a:r>
              <a:endParaRPr lang="fr-FR" b="0">
                <a:latin typeface="Times New Roman" charset="0"/>
              </a:endParaRPr>
            </a:p>
          </p:txBody>
        </p:sp>
        <p:sp>
          <p:nvSpPr>
            <p:cNvPr id="18526" name="Rectangle 2090"/>
            <p:cNvSpPr>
              <a:spLocks noChangeArrowheads="1"/>
            </p:cNvSpPr>
            <p:nvPr/>
          </p:nvSpPr>
          <p:spPr bwMode="auto">
            <a:xfrm>
              <a:off x="3682" y="2620"/>
              <a:ext cx="969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fr-FR" sz="1500">
                  <a:solidFill>
                    <a:srgbClr val="000000"/>
                  </a:solidFill>
                </a:rPr>
                <a:t>25 millisecondes</a:t>
              </a:r>
              <a:endParaRPr lang="fr-FR" b="0">
                <a:latin typeface="Times New Roman" charset="0"/>
              </a:endParaRPr>
            </a:p>
          </p:txBody>
        </p:sp>
      </p:grpSp>
      <p:grpSp>
        <p:nvGrpSpPr>
          <p:cNvPr id="9" name="Group 2091"/>
          <p:cNvGrpSpPr>
            <a:grpSpLocks/>
          </p:cNvGrpSpPr>
          <p:nvPr/>
        </p:nvGrpSpPr>
        <p:grpSpPr bwMode="auto">
          <a:xfrm>
            <a:off x="3135313" y="2212975"/>
            <a:ext cx="2524125" cy="2235200"/>
            <a:chOff x="1975" y="2589"/>
            <a:chExt cx="1590" cy="1408"/>
          </a:xfrm>
        </p:grpSpPr>
        <p:sp>
          <p:nvSpPr>
            <p:cNvPr id="18488" name="Rectangle 2092"/>
            <p:cNvSpPr>
              <a:spLocks noChangeArrowheads="1"/>
            </p:cNvSpPr>
            <p:nvPr/>
          </p:nvSpPr>
          <p:spPr bwMode="auto">
            <a:xfrm>
              <a:off x="2351" y="2589"/>
              <a:ext cx="921" cy="1408"/>
            </a:xfrm>
            <a:prstGeom prst="rect">
              <a:avLst/>
            </a:prstGeom>
            <a:solidFill>
              <a:srgbClr val="DFDFD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fr-FR" sz="1000" b="0">
                <a:latin typeface="Times New Roman" charset="0"/>
              </a:endParaRPr>
            </a:p>
          </p:txBody>
        </p:sp>
        <p:sp>
          <p:nvSpPr>
            <p:cNvPr id="18489" name="Rectangle 2093"/>
            <p:cNvSpPr>
              <a:spLocks noChangeArrowheads="1"/>
            </p:cNvSpPr>
            <p:nvPr/>
          </p:nvSpPr>
          <p:spPr bwMode="auto">
            <a:xfrm>
              <a:off x="2354" y="2592"/>
              <a:ext cx="914" cy="1401"/>
            </a:xfrm>
            <a:prstGeom prst="rect">
              <a:avLst/>
            </a:prstGeom>
            <a:noFill/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490" name="Rectangle 2094"/>
            <p:cNvSpPr>
              <a:spLocks noChangeArrowheads="1"/>
            </p:cNvSpPr>
            <p:nvPr/>
          </p:nvSpPr>
          <p:spPr bwMode="auto">
            <a:xfrm>
              <a:off x="2469" y="3506"/>
              <a:ext cx="665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fr-FR" sz="1500">
                  <a:solidFill>
                    <a:srgbClr val="FF0000"/>
                  </a:solidFill>
                </a:rPr>
                <a:t>début de la </a:t>
              </a:r>
              <a:endParaRPr lang="fr-FR" b="0">
                <a:latin typeface="Times New Roman" charset="0"/>
              </a:endParaRPr>
            </a:p>
          </p:txBody>
        </p:sp>
        <p:sp>
          <p:nvSpPr>
            <p:cNvPr id="18491" name="Rectangle 2095"/>
            <p:cNvSpPr>
              <a:spLocks noChangeArrowheads="1"/>
            </p:cNvSpPr>
            <p:nvPr/>
          </p:nvSpPr>
          <p:spPr bwMode="auto">
            <a:xfrm>
              <a:off x="2400" y="3650"/>
              <a:ext cx="79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fr-FR" sz="1500">
                  <a:solidFill>
                    <a:srgbClr val="FF0000"/>
                  </a:solidFill>
                </a:rPr>
                <a:t>fibrillation du </a:t>
              </a:r>
              <a:endParaRPr lang="fr-FR" b="0">
                <a:latin typeface="Times New Roman" charset="0"/>
              </a:endParaRPr>
            </a:p>
          </p:txBody>
        </p:sp>
        <p:sp>
          <p:nvSpPr>
            <p:cNvPr id="18492" name="Rectangle 2096"/>
            <p:cNvSpPr>
              <a:spLocks noChangeArrowheads="1"/>
            </p:cNvSpPr>
            <p:nvPr/>
          </p:nvSpPr>
          <p:spPr bwMode="auto">
            <a:xfrm>
              <a:off x="2545" y="3792"/>
              <a:ext cx="333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fr-FR" sz="1500">
                  <a:solidFill>
                    <a:srgbClr val="FF0000"/>
                  </a:solidFill>
                </a:rPr>
                <a:t>cœur </a:t>
              </a:r>
              <a:endParaRPr lang="fr-FR" b="0">
                <a:latin typeface="Times New Roman" charset="0"/>
              </a:endParaRPr>
            </a:p>
          </p:txBody>
        </p:sp>
        <p:sp>
          <p:nvSpPr>
            <p:cNvPr id="18493" name="Line 2097"/>
            <p:cNvSpPr>
              <a:spLocks noChangeShapeType="1"/>
            </p:cNvSpPr>
            <p:nvPr/>
          </p:nvSpPr>
          <p:spPr bwMode="auto">
            <a:xfrm>
              <a:off x="3276" y="3900"/>
              <a:ext cx="247" cy="1"/>
            </a:xfrm>
            <a:prstGeom prst="line">
              <a:avLst/>
            </a:prstGeom>
            <a:noFill/>
            <a:ln w="238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494" name="Freeform 2098"/>
            <p:cNvSpPr>
              <a:spLocks/>
            </p:cNvSpPr>
            <p:nvPr/>
          </p:nvSpPr>
          <p:spPr bwMode="auto">
            <a:xfrm>
              <a:off x="3502" y="3871"/>
              <a:ext cx="63" cy="58"/>
            </a:xfrm>
            <a:custGeom>
              <a:avLst/>
              <a:gdLst>
                <a:gd name="T0" fmla="*/ 0 w 175"/>
                <a:gd name="T1" fmla="*/ 0 h 175"/>
                <a:gd name="T2" fmla="*/ 63 w 175"/>
                <a:gd name="T3" fmla="*/ 29 h 175"/>
                <a:gd name="T4" fmla="*/ 0 w 175"/>
                <a:gd name="T5" fmla="*/ 58 h 175"/>
                <a:gd name="T6" fmla="*/ 21 w 175"/>
                <a:gd name="T7" fmla="*/ 29 h 175"/>
                <a:gd name="T8" fmla="*/ 0 w 175"/>
                <a:gd name="T9" fmla="*/ 0 h 1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5"/>
                <a:gd name="T16" fmla="*/ 0 h 175"/>
                <a:gd name="T17" fmla="*/ 175 w 175"/>
                <a:gd name="T18" fmla="*/ 175 h 1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5" h="175">
                  <a:moveTo>
                    <a:pt x="0" y="0"/>
                  </a:moveTo>
                  <a:lnTo>
                    <a:pt x="175" y="88"/>
                  </a:lnTo>
                  <a:lnTo>
                    <a:pt x="0" y="175"/>
                  </a:lnTo>
                  <a:lnTo>
                    <a:pt x="59" y="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495" name="Line 2099"/>
            <p:cNvSpPr>
              <a:spLocks noChangeShapeType="1"/>
            </p:cNvSpPr>
            <p:nvPr/>
          </p:nvSpPr>
          <p:spPr bwMode="auto">
            <a:xfrm>
              <a:off x="3276" y="3653"/>
              <a:ext cx="247" cy="1"/>
            </a:xfrm>
            <a:prstGeom prst="line">
              <a:avLst/>
            </a:prstGeom>
            <a:noFill/>
            <a:ln w="238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496" name="Freeform 2100"/>
            <p:cNvSpPr>
              <a:spLocks/>
            </p:cNvSpPr>
            <p:nvPr/>
          </p:nvSpPr>
          <p:spPr bwMode="auto">
            <a:xfrm>
              <a:off x="3502" y="3623"/>
              <a:ext cx="63" cy="59"/>
            </a:xfrm>
            <a:custGeom>
              <a:avLst/>
              <a:gdLst>
                <a:gd name="T0" fmla="*/ 0 w 175"/>
                <a:gd name="T1" fmla="*/ 0 h 176"/>
                <a:gd name="T2" fmla="*/ 63 w 175"/>
                <a:gd name="T3" fmla="*/ 30 h 176"/>
                <a:gd name="T4" fmla="*/ 0 w 175"/>
                <a:gd name="T5" fmla="*/ 59 h 176"/>
                <a:gd name="T6" fmla="*/ 21 w 175"/>
                <a:gd name="T7" fmla="*/ 30 h 176"/>
                <a:gd name="T8" fmla="*/ 0 w 175"/>
                <a:gd name="T9" fmla="*/ 0 h 1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5"/>
                <a:gd name="T16" fmla="*/ 0 h 176"/>
                <a:gd name="T17" fmla="*/ 175 w 175"/>
                <a:gd name="T18" fmla="*/ 176 h 17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5" h="176">
                  <a:moveTo>
                    <a:pt x="0" y="0"/>
                  </a:moveTo>
                  <a:lnTo>
                    <a:pt x="175" y="88"/>
                  </a:lnTo>
                  <a:lnTo>
                    <a:pt x="0" y="176"/>
                  </a:lnTo>
                  <a:lnTo>
                    <a:pt x="59" y="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497" name="Line 2101"/>
            <p:cNvSpPr>
              <a:spLocks noChangeShapeType="1"/>
            </p:cNvSpPr>
            <p:nvPr/>
          </p:nvSpPr>
          <p:spPr bwMode="auto">
            <a:xfrm>
              <a:off x="3277" y="3394"/>
              <a:ext cx="246" cy="1"/>
            </a:xfrm>
            <a:prstGeom prst="line">
              <a:avLst/>
            </a:prstGeom>
            <a:noFill/>
            <a:ln w="238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498" name="Freeform 2102"/>
            <p:cNvSpPr>
              <a:spLocks/>
            </p:cNvSpPr>
            <p:nvPr/>
          </p:nvSpPr>
          <p:spPr bwMode="auto">
            <a:xfrm>
              <a:off x="3503" y="3365"/>
              <a:ext cx="62" cy="58"/>
            </a:xfrm>
            <a:custGeom>
              <a:avLst/>
              <a:gdLst>
                <a:gd name="T0" fmla="*/ 0 w 175"/>
                <a:gd name="T1" fmla="*/ 0 h 176"/>
                <a:gd name="T2" fmla="*/ 62 w 175"/>
                <a:gd name="T3" fmla="*/ 29 h 176"/>
                <a:gd name="T4" fmla="*/ 0 w 175"/>
                <a:gd name="T5" fmla="*/ 58 h 176"/>
                <a:gd name="T6" fmla="*/ 21 w 175"/>
                <a:gd name="T7" fmla="*/ 29 h 176"/>
                <a:gd name="T8" fmla="*/ 0 w 175"/>
                <a:gd name="T9" fmla="*/ 0 h 1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5"/>
                <a:gd name="T16" fmla="*/ 0 h 176"/>
                <a:gd name="T17" fmla="*/ 175 w 175"/>
                <a:gd name="T18" fmla="*/ 176 h 17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5" h="176">
                  <a:moveTo>
                    <a:pt x="0" y="0"/>
                  </a:moveTo>
                  <a:lnTo>
                    <a:pt x="175" y="88"/>
                  </a:lnTo>
                  <a:lnTo>
                    <a:pt x="0" y="176"/>
                  </a:lnTo>
                  <a:lnTo>
                    <a:pt x="59" y="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499" name="Line 2103"/>
            <p:cNvSpPr>
              <a:spLocks noChangeShapeType="1"/>
            </p:cNvSpPr>
            <p:nvPr/>
          </p:nvSpPr>
          <p:spPr bwMode="auto">
            <a:xfrm>
              <a:off x="3277" y="3163"/>
              <a:ext cx="246" cy="1"/>
            </a:xfrm>
            <a:prstGeom prst="line">
              <a:avLst/>
            </a:prstGeom>
            <a:noFill/>
            <a:ln w="238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500" name="Freeform 2104"/>
            <p:cNvSpPr>
              <a:spLocks/>
            </p:cNvSpPr>
            <p:nvPr/>
          </p:nvSpPr>
          <p:spPr bwMode="auto">
            <a:xfrm>
              <a:off x="3503" y="3133"/>
              <a:ext cx="62" cy="59"/>
            </a:xfrm>
            <a:custGeom>
              <a:avLst/>
              <a:gdLst>
                <a:gd name="T0" fmla="*/ 0 w 175"/>
                <a:gd name="T1" fmla="*/ 0 h 176"/>
                <a:gd name="T2" fmla="*/ 62 w 175"/>
                <a:gd name="T3" fmla="*/ 30 h 176"/>
                <a:gd name="T4" fmla="*/ 0 w 175"/>
                <a:gd name="T5" fmla="*/ 59 h 176"/>
                <a:gd name="T6" fmla="*/ 21 w 175"/>
                <a:gd name="T7" fmla="*/ 30 h 176"/>
                <a:gd name="T8" fmla="*/ 0 w 175"/>
                <a:gd name="T9" fmla="*/ 0 h 1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5"/>
                <a:gd name="T16" fmla="*/ 0 h 176"/>
                <a:gd name="T17" fmla="*/ 175 w 175"/>
                <a:gd name="T18" fmla="*/ 176 h 17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5" h="176">
                  <a:moveTo>
                    <a:pt x="0" y="0"/>
                  </a:moveTo>
                  <a:lnTo>
                    <a:pt x="175" y="88"/>
                  </a:lnTo>
                  <a:lnTo>
                    <a:pt x="0" y="176"/>
                  </a:lnTo>
                  <a:lnTo>
                    <a:pt x="59" y="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501" name="Line 2105"/>
            <p:cNvSpPr>
              <a:spLocks noChangeShapeType="1"/>
            </p:cNvSpPr>
            <p:nvPr/>
          </p:nvSpPr>
          <p:spPr bwMode="auto">
            <a:xfrm>
              <a:off x="3277" y="2923"/>
              <a:ext cx="246" cy="1"/>
            </a:xfrm>
            <a:prstGeom prst="line">
              <a:avLst/>
            </a:prstGeom>
            <a:noFill/>
            <a:ln w="238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502" name="Freeform 2106"/>
            <p:cNvSpPr>
              <a:spLocks/>
            </p:cNvSpPr>
            <p:nvPr/>
          </p:nvSpPr>
          <p:spPr bwMode="auto">
            <a:xfrm>
              <a:off x="3503" y="2894"/>
              <a:ext cx="62" cy="58"/>
            </a:xfrm>
            <a:custGeom>
              <a:avLst/>
              <a:gdLst>
                <a:gd name="T0" fmla="*/ 0 w 175"/>
                <a:gd name="T1" fmla="*/ 0 h 175"/>
                <a:gd name="T2" fmla="*/ 62 w 175"/>
                <a:gd name="T3" fmla="*/ 29 h 175"/>
                <a:gd name="T4" fmla="*/ 0 w 175"/>
                <a:gd name="T5" fmla="*/ 58 h 175"/>
                <a:gd name="T6" fmla="*/ 21 w 175"/>
                <a:gd name="T7" fmla="*/ 29 h 175"/>
                <a:gd name="T8" fmla="*/ 0 w 175"/>
                <a:gd name="T9" fmla="*/ 0 h 1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5"/>
                <a:gd name="T16" fmla="*/ 0 h 175"/>
                <a:gd name="T17" fmla="*/ 175 w 175"/>
                <a:gd name="T18" fmla="*/ 175 h 1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5" h="175">
                  <a:moveTo>
                    <a:pt x="0" y="0"/>
                  </a:moveTo>
                  <a:lnTo>
                    <a:pt x="175" y="88"/>
                  </a:lnTo>
                  <a:lnTo>
                    <a:pt x="0" y="175"/>
                  </a:lnTo>
                  <a:lnTo>
                    <a:pt x="59" y="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503" name="Line 2107"/>
            <p:cNvSpPr>
              <a:spLocks noChangeShapeType="1"/>
            </p:cNvSpPr>
            <p:nvPr/>
          </p:nvSpPr>
          <p:spPr bwMode="auto">
            <a:xfrm>
              <a:off x="3277" y="2689"/>
              <a:ext cx="246" cy="1"/>
            </a:xfrm>
            <a:prstGeom prst="line">
              <a:avLst/>
            </a:prstGeom>
            <a:noFill/>
            <a:ln w="238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504" name="Freeform 2108"/>
            <p:cNvSpPr>
              <a:spLocks/>
            </p:cNvSpPr>
            <p:nvPr/>
          </p:nvSpPr>
          <p:spPr bwMode="auto">
            <a:xfrm>
              <a:off x="3503" y="2660"/>
              <a:ext cx="62" cy="58"/>
            </a:xfrm>
            <a:custGeom>
              <a:avLst/>
              <a:gdLst>
                <a:gd name="T0" fmla="*/ 0 w 175"/>
                <a:gd name="T1" fmla="*/ 0 h 175"/>
                <a:gd name="T2" fmla="*/ 62 w 175"/>
                <a:gd name="T3" fmla="*/ 29 h 175"/>
                <a:gd name="T4" fmla="*/ 0 w 175"/>
                <a:gd name="T5" fmla="*/ 58 h 175"/>
                <a:gd name="T6" fmla="*/ 21 w 175"/>
                <a:gd name="T7" fmla="*/ 29 h 175"/>
                <a:gd name="T8" fmla="*/ 0 w 175"/>
                <a:gd name="T9" fmla="*/ 0 h 1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5"/>
                <a:gd name="T16" fmla="*/ 0 h 175"/>
                <a:gd name="T17" fmla="*/ 175 w 175"/>
                <a:gd name="T18" fmla="*/ 175 h 1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5" h="175">
                  <a:moveTo>
                    <a:pt x="0" y="0"/>
                  </a:moveTo>
                  <a:lnTo>
                    <a:pt x="175" y="87"/>
                  </a:lnTo>
                  <a:lnTo>
                    <a:pt x="0" y="175"/>
                  </a:lnTo>
                  <a:lnTo>
                    <a:pt x="59" y="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505" name="Freeform 2109"/>
            <p:cNvSpPr>
              <a:spLocks/>
            </p:cNvSpPr>
            <p:nvPr/>
          </p:nvSpPr>
          <p:spPr bwMode="auto">
            <a:xfrm>
              <a:off x="1990" y="3853"/>
              <a:ext cx="274" cy="135"/>
            </a:xfrm>
            <a:custGeom>
              <a:avLst/>
              <a:gdLst>
                <a:gd name="T0" fmla="*/ 274 w 760"/>
                <a:gd name="T1" fmla="*/ 70 h 404"/>
                <a:gd name="T2" fmla="*/ 228 w 760"/>
                <a:gd name="T3" fmla="*/ 0 h 404"/>
                <a:gd name="T4" fmla="*/ 221 w 760"/>
                <a:gd name="T5" fmla="*/ 13 h 404"/>
                <a:gd name="T6" fmla="*/ 218 w 760"/>
                <a:gd name="T7" fmla="*/ 18 h 404"/>
                <a:gd name="T8" fmla="*/ 227 w 760"/>
                <a:gd name="T9" fmla="*/ 35 h 404"/>
                <a:gd name="T10" fmla="*/ 0 w 760"/>
                <a:gd name="T11" fmla="*/ 35 h 404"/>
                <a:gd name="T12" fmla="*/ 0 w 760"/>
                <a:gd name="T13" fmla="*/ 100 h 404"/>
                <a:gd name="T14" fmla="*/ 228 w 760"/>
                <a:gd name="T15" fmla="*/ 100 h 404"/>
                <a:gd name="T16" fmla="*/ 218 w 760"/>
                <a:gd name="T17" fmla="*/ 119 h 404"/>
                <a:gd name="T18" fmla="*/ 223 w 760"/>
                <a:gd name="T19" fmla="*/ 128 h 404"/>
                <a:gd name="T20" fmla="*/ 227 w 760"/>
                <a:gd name="T21" fmla="*/ 135 h 404"/>
                <a:gd name="T22" fmla="*/ 274 w 760"/>
                <a:gd name="T23" fmla="*/ 70 h 40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60"/>
                <a:gd name="T37" fmla="*/ 0 h 404"/>
                <a:gd name="T38" fmla="*/ 760 w 760"/>
                <a:gd name="T39" fmla="*/ 404 h 40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60" h="404">
                  <a:moveTo>
                    <a:pt x="760" y="210"/>
                  </a:moveTo>
                  <a:lnTo>
                    <a:pt x="632" y="0"/>
                  </a:lnTo>
                  <a:lnTo>
                    <a:pt x="614" y="39"/>
                  </a:lnTo>
                  <a:lnTo>
                    <a:pt x="606" y="53"/>
                  </a:lnTo>
                  <a:lnTo>
                    <a:pt x="630" y="104"/>
                  </a:lnTo>
                  <a:lnTo>
                    <a:pt x="0" y="104"/>
                  </a:lnTo>
                  <a:lnTo>
                    <a:pt x="0" y="298"/>
                  </a:lnTo>
                  <a:lnTo>
                    <a:pt x="632" y="298"/>
                  </a:lnTo>
                  <a:lnTo>
                    <a:pt x="606" y="357"/>
                  </a:lnTo>
                  <a:lnTo>
                    <a:pt x="619" y="382"/>
                  </a:lnTo>
                  <a:lnTo>
                    <a:pt x="630" y="404"/>
                  </a:lnTo>
                  <a:lnTo>
                    <a:pt x="760" y="21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506" name="Freeform 2110"/>
            <p:cNvSpPr>
              <a:spLocks/>
            </p:cNvSpPr>
            <p:nvPr/>
          </p:nvSpPr>
          <p:spPr bwMode="auto">
            <a:xfrm>
              <a:off x="1975" y="3893"/>
              <a:ext cx="244" cy="99"/>
            </a:xfrm>
            <a:custGeom>
              <a:avLst/>
              <a:gdLst>
                <a:gd name="T0" fmla="*/ 239 w 675"/>
                <a:gd name="T1" fmla="*/ 87 h 298"/>
                <a:gd name="T2" fmla="*/ 234 w 675"/>
                <a:gd name="T3" fmla="*/ 79 h 298"/>
                <a:gd name="T4" fmla="*/ 244 w 675"/>
                <a:gd name="T5" fmla="*/ 59 h 298"/>
                <a:gd name="T6" fmla="*/ 15 w 675"/>
                <a:gd name="T7" fmla="*/ 59 h 298"/>
                <a:gd name="T8" fmla="*/ 15 w 675"/>
                <a:gd name="T9" fmla="*/ 0 h 298"/>
                <a:gd name="T10" fmla="*/ 0 w 675"/>
                <a:gd name="T11" fmla="*/ 0 h 298"/>
                <a:gd name="T12" fmla="*/ 0 w 675"/>
                <a:gd name="T13" fmla="*/ 67 h 298"/>
                <a:gd name="T14" fmla="*/ 232 w 675"/>
                <a:gd name="T15" fmla="*/ 67 h 298"/>
                <a:gd name="T16" fmla="*/ 222 w 675"/>
                <a:gd name="T17" fmla="*/ 87 h 298"/>
                <a:gd name="T18" fmla="*/ 230 w 675"/>
                <a:gd name="T19" fmla="*/ 99 h 298"/>
                <a:gd name="T20" fmla="*/ 239 w 675"/>
                <a:gd name="T21" fmla="*/ 87 h 29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675"/>
                <a:gd name="T34" fmla="*/ 0 h 298"/>
                <a:gd name="T35" fmla="*/ 675 w 675"/>
                <a:gd name="T36" fmla="*/ 298 h 29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675" h="298">
                  <a:moveTo>
                    <a:pt x="661" y="262"/>
                  </a:moveTo>
                  <a:lnTo>
                    <a:pt x="647" y="238"/>
                  </a:lnTo>
                  <a:lnTo>
                    <a:pt x="675" y="178"/>
                  </a:lnTo>
                  <a:lnTo>
                    <a:pt x="41" y="178"/>
                  </a:lnTo>
                  <a:lnTo>
                    <a:pt x="42" y="0"/>
                  </a:lnTo>
                  <a:lnTo>
                    <a:pt x="1" y="0"/>
                  </a:lnTo>
                  <a:lnTo>
                    <a:pt x="0" y="201"/>
                  </a:lnTo>
                  <a:lnTo>
                    <a:pt x="642" y="202"/>
                  </a:lnTo>
                  <a:lnTo>
                    <a:pt x="615" y="261"/>
                  </a:lnTo>
                  <a:lnTo>
                    <a:pt x="637" y="298"/>
                  </a:lnTo>
                  <a:lnTo>
                    <a:pt x="661" y="26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507" name="Freeform 2111"/>
            <p:cNvSpPr>
              <a:spLocks/>
            </p:cNvSpPr>
            <p:nvPr/>
          </p:nvSpPr>
          <p:spPr bwMode="auto">
            <a:xfrm>
              <a:off x="2202" y="3862"/>
              <a:ext cx="15" cy="26"/>
            </a:xfrm>
            <a:custGeom>
              <a:avLst/>
              <a:gdLst>
                <a:gd name="T0" fmla="*/ 7 w 44"/>
                <a:gd name="T1" fmla="*/ 10 h 79"/>
                <a:gd name="T2" fmla="*/ 10 w 44"/>
                <a:gd name="T3" fmla="*/ 5 h 79"/>
                <a:gd name="T4" fmla="*/ 7 w 44"/>
                <a:gd name="T5" fmla="*/ 0 h 79"/>
                <a:gd name="T6" fmla="*/ 0 w 44"/>
                <a:gd name="T7" fmla="*/ 12 h 79"/>
                <a:gd name="T8" fmla="*/ 5 w 44"/>
                <a:gd name="T9" fmla="*/ 26 h 79"/>
                <a:gd name="T10" fmla="*/ 15 w 44"/>
                <a:gd name="T11" fmla="*/ 26 h 79"/>
                <a:gd name="T12" fmla="*/ 7 w 44"/>
                <a:gd name="T13" fmla="*/ 10 h 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4"/>
                <a:gd name="T22" fmla="*/ 0 h 79"/>
                <a:gd name="T23" fmla="*/ 44 w 44"/>
                <a:gd name="T24" fmla="*/ 79 h 7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4" h="79">
                  <a:moveTo>
                    <a:pt x="20" y="29"/>
                  </a:moveTo>
                  <a:lnTo>
                    <a:pt x="28" y="14"/>
                  </a:lnTo>
                  <a:lnTo>
                    <a:pt x="20" y="0"/>
                  </a:lnTo>
                  <a:lnTo>
                    <a:pt x="0" y="35"/>
                  </a:lnTo>
                  <a:lnTo>
                    <a:pt x="15" y="79"/>
                  </a:lnTo>
                  <a:lnTo>
                    <a:pt x="44" y="79"/>
                  </a:lnTo>
                  <a:lnTo>
                    <a:pt x="20" y="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508" name="Freeform 2112"/>
            <p:cNvSpPr>
              <a:spLocks/>
            </p:cNvSpPr>
            <p:nvPr/>
          </p:nvSpPr>
          <p:spPr bwMode="auto">
            <a:xfrm>
              <a:off x="1990" y="3594"/>
              <a:ext cx="274" cy="135"/>
            </a:xfrm>
            <a:custGeom>
              <a:avLst/>
              <a:gdLst>
                <a:gd name="T0" fmla="*/ 274 w 760"/>
                <a:gd name="T1" fmla="*/ 70 h 405"/>
                <a:gd name="T2" fmla="*/ 228 w 760"/>
                <a:gd name="T3" fmla="*/ 0 h 405"/>
                <a:gd name="T4" fmla="*/ 221 w 760"/>
                <a:gd name="T5" fmla="*/ 13 h 405"/>
                <a:gd name="T6" fmla="*/ 218 w 760"/>
                <a:gd name="T7" fmla="*/ 18 h 405"/>
                <a:gd name="T8" fmla="*/ 227 w 760"/>
                <a:gd name="T9" fmla="*/ 35 h 405"/>
                <a:gd name="T10" fmla="*/ 0 w 760"/>
                <a:gd name="T11" fmla="*/ 35 h 405"/>
                <a:gd name="T12" fmla="*/ 0 w 760"/>
                <a:gd name="T13" fmla="*/ 99 h 405"/>
                <a:gd name="T14" fmla="*/ 228 w 760"/>
                <a:gd name="T15" fmla="*/ 99 h 405"/>
                <a:gd name="T16" fmla="*/ 218 w 760"/>
                <a:gd name="T17" fmla="*/ 119 h 405"/>
                <a:gd name="T18" fmla="*/ 223 w 760"/>
                <a:gd name="T19" fmla="*/ 128 h 405"/>
                <a:gd name="T20" fmla="*/ 227 w 760"/>
                <a:gd name="T21" fmla="*/ 135 h 405"/>
                <a:gd name="T22" fmla="*/ 274 w 760"/>
                <a:gd name="T23" fmla="*/ 70 h 40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60"/>
                <a:gd name="T37" fmla="*/ 0 h 405"/>
                <a:gd name="T38" fmla="*/ 760 w 760"/>
                <a:gd name="T39" fmla="*/ 405 h 40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60" h="405">
                  <a:moveTo>
                    <a:pt x="760" y="211"/>
                  </a:moveTo>
                  <a:lnTo>
                    <a:pt x="632" y="0"/>
                  </a:lnTo>
                  <a:lnTo>
                    <a:pt x="614" y="40"/>
                  </a:lnTo>
                  <a:lnTo>
                    <a:pt x="606" y="54"/>
                  </a:lnTo>
                  <a:lnTo>
                    <a:pt x="630" y="104"/>
                  </a:lnTo>
                  <a:lnTo>
                    <a:pt x="0" y="104"/>
                  </a:lnTo>
                  <a:lnTo>
                    <a:pt x="0" y="298"/>
                  </a:lnTo>
                  <a:lnTo>
                    <a:pt x="632" y="298"/>
                  </a:lnTo>
                  <a:lnTo>
                    <a:pt x="606" y="357"/>
                  </a:lnTo>
                  <a:lnTo>
                    <a:pt x="619" y="383"/>
                  </a:lnTo>
                  <a:lnTo>
                    <a:pt x="630" y="405"/>
                  </a:lnTo>
                  <a:lnTo>
                    <a:pt x="760" y="211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509" name="Freeform 2113"/>
            <p:cNvSpPr>
              <a:spLocks/>
            </p:cNvSpPr>
            <p:nvPr/>
          </p:nvSpPr>
          <p:spPr bwMode="auto">
            <a:xfrm>
              <a:off x="1975" y="3633"/>
              <a:ext cx="244" cy="100"/>
            </a:xfrm>
            <a:custGeom>
              <a:avLst/>
              <a:gdLst>
                <a:gd name="T0" fmla="*/ 239 w 675"/>
                <a:gd name="T1" fmla="*/ 88 h 298"/>
                <a:gd name="T2" fmla="*/ 234 w 675"/>
                <a:gd name="T3" fmla="*/ 80 h 298"/>
                <a:gd name="T4" fmla="*/ 244 w 675"/>
                <a:gd name="T5" fmla="*/ 60 h 298"/>
                <a:gd name="T6" fmla="*/ 15 w 675"/>
                <a:gd name="T7" fmla="*/ 60 h 298"/>
                <a:gd name="T8" fmla="*/ 15 w 675"/>
                <a:gd name="T9" fmla="*/ 0 h 298"/>
                <a:gd name="T10" fmla="*/ 0 w 675"/>
                <a:gd name="T11" fmla="*/ 0 h 298"/>
                <a:gd name="T12" fmla="*/ 0 w 675"/>
                <a:gd name="T13" fmla="*/ 67 h 298"/>
                <a:gd name="T14" fmla="*/ 232 w 675"/>
                <a:gd name="T15" fmla="*/ 68 h 298"/>
                <a:gd name="T16" fmla="*/ 222 w 675"/>
                <a:gd name="T17" fmla="*/ 88 h 298"/>
                <a:gd name="T18" fmla="*/ 230 w 675"/>
                <a:gd name="T19" fmla="*/ 100 h 298"/>
                <a:gd name="T20" fmla="*/ 239 w 675"/>
                <a:gd name="T21" fmla="*/ 88 h 29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675"/>
                <a:gd name="T34" fmla="*/ 0 h 298"/>
                <a:gd name="T35" fmla="*/ 675 w 675"/>
                <a:gd name="T36" fmla="*/ 298 h 29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675" h="298">
                  <a:moveTo>
                    <a:pt x="661" y="263"/>
                  </a:moveTo>
                  <a:lnTo>
                    <a:pt x="647" y="238"/>
                  </a:lnTo>
                  <a:lnTo>
                    <a:pt x="675" y="178"/>
                  </a:lnTo>
                  <a:lnTo>
                    <a:pt x="41" y="178"/>
                  </a:lnTo>
                  <a:lnTo>
                    <a:pt x="42" y="0"/>
                  </a:lnTo>
                  <a:lnTo>
                    <a:pt x="1" y="0"/>
                  </a:lnTo>
                  <a:lnTo>
                    <a:pt x="0" y="201"/>
                  </a:lnTo>
                  <a:lnTo>
                    <a:pt x="642" y="202"/>
                  </a:lnTo>
                  <a:lnTo>
                    <a:pt x="615" y="261"/>
                  </a:lnTo>
                  <a:lnTo>
                    <a:pt x="637" y="298"/>
                  </a:lnTo>
                  <a:lnTo>
                    <a:pt x="661" y="26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510" name="Freeform 2114"/>
            <p:cNvSpPr>
              <a:spLocks/>
            </p:cNvSpPr>
            <p:nvPr/>
          </p:nvSpPr>
          <p:spPr bwMode="auto">
            <a:xfrm>
              <a:off x="2202" y="3602"/>
              <a:ext cx="15" cy="26"/>
            </a:xfrm>
            <a:custGeom>
              <a:avLst/>
              <a:gdLst>
                <a:gd name="T0" fmla="*/ 7 w 44"/>
                <a:gd name="T1" fmla="*/ 10 h 78"/>
                <a:gd name="T2" fmla="*/ 10 w 44"/>
                <a:gd name="T3" fmla="*/ 5 h 78"/>
                <a:gd name="T4" fmla="*/ 7 w 44"/>
                <a:gd name="T5" fmla="*/ 0 h 78"/>
                <a:gd name="T6" fmla="*/ 0 w 44"/>
                <a:gd name="T7" fmla="*/ 11 h 78"/>
                <a:gd name="T8" fmla="*/ 5 w 44"/>
                <a:gd name="T9" fmla="*/ 26 h 78"/>
                <a:gd name="T10" fmla="*/ 15 w 44"/>
                <a:gd name="T11" fmla="*/ 26 h 78"/>
                <a:gd name="T12" fmla="*/ 7 w 44"/>
                <a:gd name="T13" fmla="*/ 10 h 7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4"/>
                <a:gd name="T22" fmla="*/ 0 h 78"/>
                <a:gd name="T23" fmla="*/ 44 w 44"/>
                <a:gd name="T24" fmla="*/ 78 h 7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4" h="78">
                  <a:moveTo>
                    <a:pt x="20" y="29"/>
                  </a:moveTo>
                  <a:lnTo>
                    <a:pt x="28" y="14"/>
                  </a:lnTo>
                  <a:lnTo>
                    <a:pt x="20" y="0"/>
                  </a:lnTo>
                  <a:lnTo>
                    <a:pt x="0" y="34"/>
                  </a:lnTo>
                  <a:lnTo>
                    <a:pt x="15" y="78"/>
                  </a:lnTo>
                  <a:lnTo>
                    <a:pt x="44" y="78"/>
                  </a:lnTo>
                  <a:lnTo>
                    <a:pt x="20" y="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511" name="Freeform 2115"/>
            <p:cNvSpPr>
              <a:spLocks/>
            </p:cNvSpPr>
            <p:nvPr/>
          </p:nvSpPr>
          <p:spPr bwMode="auto">
            <a:xfrm>
              <a:off x="1990" y="3354"/>
              <a:ext cx="274" cy="134"/>
            </a:xfrm>
            <a:custGeom>
              <a:avLst/>
              <a:gdLst>
                <a:gd name="T0" fmla="*/ 274 w 760"/>
                <a:gd name="T1" fmla="*/ 70 h 404"/>
                <a:gd name="T2" fmla="*/ 228 w 760"/>
                <a:gd name="T3" fmla="*/ 0 h 404"/>
                <a:gd name="T4" fmla="*/ 221 w 760"/>
                <a:gd name="T5" fmla="*/ 13 h 404"/>
                <a:gd name="T6" fmla="*/ 218 w 760"/>
                <a:gd name="T7" fmla="*/ 18 h 404"/>
                <a:gd name="T8" fmla="*/ 227 w 760"/>
                <a:gd name="T9" fmla="*/ 34 h 404"/>
                <a:gd name="T10" fmla="*/ 0 w 760"/>
                <a:gd name="T11" fmla="*/ 34 h 404"/>
                <a:gd name="T12" fmla="*/ 0 w 760"/>
                <a:gd name="T13" fmla="*/ 99 h 404"/>
                <a:gd name="T14" fmla="*/ 228 w 760"/>
                <a:gd name="T15" fmla="*/ 99 h 404"/>
                <a:gd name="T16" fmla="*/ 218 w 760"/>
                <a:gd name="T17" fmla="*/ 118 h 404"/>
                <a:gd name="T18" fmla="*/ 223 w 760"/>
                <a:gd name="T19" fmla="*/ 127 h 404"/>
                <a:gd name="T20" fmla="*/ 227 w 760"/>
                <a:gd name="T21" fmla="*/ 134 h 404"/>
                <a:gd name="T22" fmla="*/ 274 w 760"/>
                <a:gd name="T23" fmla="*/ 70 h 40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60"/>
                <a:gd name="T37" fmla="*/ 0 h 404"/>
                <a:gd name="T38" fmla="*/ 760 w 760"/>
                <a:gd name="T39" fmla="*/ 404 h 40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60" h="404">
                  <a:moveTo>
                    <a:pt x="760" y="210"/>
                  </a:moveTo>
                  <a:lnTo>
                    <a:pt x="632" y="0"/>
                  </a:lnTo>
                  <a:lnTo>
                    <a:pt x="614" y="39"/>
                  </a:lnTo>
                  <a:lnTo>
                    <a:pt x="606" y="53"/>
                  </a:lnTo>
                  <a:lnTo>
                    <a:pt x="630" y="104"/>
                  </a:lnTo>
                  <a:lnTo>
                    <a:pt x="0" y="104"/>
                  </a:lnTo>
                  <a:lnTo>
                    <a:pt x="0" y="298"/>
                  </a:lnTo>
                  <a:lnTo>
                    <a:pt x="632" y="298"/>
                  </a:lnTo>
                  <a:lnTo>
                    <a:pt x="606" y="357"/>
                  </a:lnTo>
                  <a:lnTo>
                    <a:pt x="619" y="382"/>
                  </a:lnTo>
                  <a:lnTo>
                    <a:pt x="630" y="404"/>
                  </a:lnTo>
                  <a:lnTo>
                    <a:pt x="760" y="21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512" name="Freeform 2116"/>
            <p:cNvSpPr>
              <a:spLocks/>
            </p:cNvSpPr>
            <p:nvPr/>
          </p:nvSpPr>
          <p:spPr bwMode="auto">
            <a:xfrm>
              <a:off x="1975" y="3393"/>
              <a:ext cx="244" cy="100"/>
            </a:xfrm>
            <a:custGeom>
              <a:avLst/>
              <a:gdLst>
                <a:gd name="T0" fmla="*/ 239 w 675"/>
                <a:gd name="T1" fmla="*/ 88 h 298"/>
                <a:gd name="T2" fmla="*/ 234 w 675"/>
                <a:gd name="T3" fmla="*/ 80 h 298"/>
                <a:gd name="T4" fmla="*/ 244 w 675"/>
                <a:gd name="T5" fmla="*/ 60 h 298"/>
                <a:gd name="T6" fmla="*/ 15 w 675"/>
                <a:gd name="T7" fmla="*/ 60 h 298"/>
                <a:gd name="T8" fmla="*/ 15 w 675"/>
                <a:gd name="T9" fmla="*/ 0 h 298"/>
                <a:gd name="T10" fmla="*/ 0 w 675"/>
                <a:gd name="T11" fmla="*/ 0 h 298"/>
                <a:gd name="T12" fmla="*/ 0 w 675"/>
                <a:gd name="T13" fmla="*/ 67 h 298"/>
                <a:gd name="T14" fmla="*/ 232 w 675"/>
                <a:gd name="T15" fmla="*/ 68 h 298"/>
                <a:gd name="T16" fmla="*/ 222 w 675"/>
                <a:gd name="T17" fmla="*/ 88 h 298"/>
                <a:gd name="T18" fmla="*/ 230 w 675"/>
                <a:gd name="T19" fmla="*/ 100 h 298"/>
                <a:gd name="T20" fmla="*/ 239 w 675"/>
                <a:gd name="T21" fmla="*/ 88 h 29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675"/>
                <a:gd name="T34" fmla="*/ 0 h 298"/>
                <a:gd name="T35" fmla="*/ 675 w 675"/>
                <a:gd name="T36" fmla="*/ 298 h 29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675" h="298">
                  <a:moveTo>
                    <a:pt x="661" y="262"/>
                  </a:moveTo>
                  <a:lnTo>
                    <a:pt x="647" y="238"/>
                  </a:lnTo>
                  <a:lnTo>
                    <a:pt x="675" y="178"/>
                  </a:lnTo>
                  <a:lnTo>
                    <a:pt x="41" y="178"/>
                  </a:lnTo>
                  <a:lnTo>
                    <a:pt x="42" y="0"/>
                  </a:lnTo>
                  <a:lnTo>
                    <a:pt x="1" y="0"/>
                  </a:lnTo>
                  <a:lnTo>
                    <a:pt x="0" y="201"/>
                  </a:lnTo>
                  <a:lnTo>
                    <a:pt x="642" y="202"/>
                  </a:lnTo>
                  <a:lnTo>
                    <a:pt x="615" y="261"/>
                  </a:lnTo>
                  <a:lnTo>
                    <a:pt x="637" y="298"/>
                  </a:lnTo>
                  <a:lnTo>
                    <a:pt x="661" y="26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513" name="Freeform 2117"/>
            <p:cNvSpPr>
              <a:spLocks/>
            </p:cNvSpPr>
            <p:nvPr/>
          </p:nvSpPr>
          <p:spPr bwMode="auto">
            <a:xfrm>
              <a:off x="2202" y="3362"/>
              <a:ext cx="15" cy="26"/>
            </a:xfrm>
            <a:custGeom>
              <a:avLst/>
              <a:gdLst>
                <a:gd name="T0" fmla="*/ 7 w 44"/>
                <a:gd name="T1" fmla="*/ 10 h 79"/>
                <a:gd name="T2" fmla="*/ 10 w 44"/>
                <a:gd name="T3" fmla="*/ 5 h 79"/>
                <a:gd name="T4" fmla="*/ 7 w 44"/>
                <a:gd name="T5" fmla="*/ 0 h 79"/>
                <a:gd name="T6" fmla="*/ 0 w 44"/>
                <a:gd name="T7" fmla="*/ 12 h 79"/>
                <a:gd name="T8" fmla="*/ 5 w 44"/>
                <a:gd name="T9" fmla="*/ 26 h 79"/>
                <a:gd name="T10" fmla="*/ 15 w 44"/>
                <a:gd name="T11" fmla="*/ 26 h 79"/>
                <a:gd name="T12" fmla="*/ 7 w 44"/>
                <a:gd name="T13" fmla="*/ 10 h 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4"/>
                <a:gd name="T22" fmla="*/ 0 h 79"/>
                <a:gd name="T23" fmla="*/ 44 w 44"/>
                <a:gd name="T24" fmla="*/ 79 h 7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4" h="79">
                  <a:moveTo>
                    <a:pt x="20" y="29"/>
                  </a:moveTo>
                  <a:lnTo>
                    <a:pt x="28" y="14"/>
                  </a:lnTo>
                  <a:lnTo>
                    <a:pt x="20" y="0"/>
                  </a:lnTo>
                  <a:lnTo>
                    <a:pt x="0" y="35"/>
                  </a:lnTo>
                  <a:lnTo>
                    <a:pt x="15" y="79"/>
                  </a:lnTo>
                  <a:lnTo>
                    <a:pt x="44" y="79"/>
                  </a:lnTo>
                  <a:lnTo>
                    <a:pt x="20" y="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514" name="Freeform 2118"/>
            <p:cNvSpPr>
              <a:spLocks/>
            </p:cNvSpPr>
            <p:nvPr/>
          </p:nvSpPr>
          <p:spPr bwMode="auto">
            <a:xfrm>
              <a:off x="1990" y="3101"/>
              <a:ext cx="274" cy="134"/>
            </a:xfrm>
            <a:custGeom>
              <a:avLst/>
              <a:gdLst>
                <a:gd name="T0" fmla="*/ 274 w 760"/>
                <a:gd name="T1" fmla="*/ 70 h 404"/>
                <a:gd name="T2" fmla="*/ 228 w 760"/>
                <a:gd name="T3" fmla="*/ 0 h 404"/>
                <a:gd name="T4" fmla="*/ 221 w 760"/>
                <a:gd name="T5" fmla="*/ 13 h 404"/>
                <a:gd name="T6" fmla="*/ 218 w 760"/>
                <a:gd name="T7" fmla="*/ 18 h 404"/>
                <a:gd name="T8" fmla="*/ 227 w 760"/>
                <a:gd name="T9" fmla="*/ 34 h 404"/>
                <a:gd name="T10" fmla="*/ 0 w 760"/>
                <a:gd name="T11" fmla="*/ 34 h 404"/>
                <a:gd name="T12" fmla="*/ 0 w 760"/>
                <a:gd name="T13" fmla="*/ 99 h 404"/>
                <a:gd name="T14" fmla="*/ 228 w 760"/>
                <a:gd name="T15" fmla="*/ 99 h 404"/>
                <a:gd name="T16" fmla="*/ 218 w 760"/>
                <a:gd name="T17" fmla="*/ 118 h 404"/>
                <a:gd name="T18" fmla="*/ 223 w 760"/>
                <a:gd name="T19" fmla="*/ 127 h 404"/>
                <a:gd name="T20" fmla="*/ 227 w 760"/>
                <a:gd name="T21" fmla="*/ 134 h 404"/>
                <a:gd name="T22" fmla="*/ 274 w 760"/>
                <a:gd name="T23" fmla="*/ 70 h 40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60"/>
                <a:gd name="T37" fmla="*/ 0 h 404"/>
                <a:gd name="T38" fmla="*/ 760 w 760"/>
                <a:gd name="T39" fmla="*/ 404 h 40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60" h="404">
                  <a:moveTo>
                    <a:pt x="760" y="210"/>
                  </a:moveTo>
                  <a:lnTo>
                    <a:pt x="632" y="0"/>
                  </a:lnTo>
                  <a:lnTo>
                    <a:pt x="614" y="39"/>
                  </a:lnTo>
                  <a:lnTo>
                    <a:pt x="606" y="53"/>
                  </a:lnTo>
                  <a:lnTo>
                    <a:pt x="630" y="104"/>
                  </a:lnTo>
                  <a:lnTo>
                    <a:pt x="0" y="104"/>
                  </a:lnTo>
                  <a:lnTo>
                    <a:pt x="0" y="298"/>
                  </a:lnTo>
                  <a:lnTo>
                    <a:pt x="632" y="298"/>
                  </a:lnTo>
                  <a:lnTo>
                    <a:pt x="606" y="357"/>
                  </a:lnTo>
                  <a:lnTo>
                    <a:pt x="619" y="382"/>
                  </a:lnTo>
                  <a:lnTo>
                    <a:pt x="630" y="404"/>
                  </a:lnTo>
                  <a:lnTo>
                    <a:pt x="760" y="21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515" name="Freeform 2119"/>
            <p:cNvSpPr>
              <a:spLocks/>
            </p:cNvSpPr>
            <p:nvPr/>
          </p:nvSpPr>
          <p:spPr bwMode="auto">
            <a:xfrm>
              <a:off x="1975" y="3140"/>
              <a:ext cx="244" cy="100"/>
            </a:xfrm>
            <a:custGeom>
              <a:avLst/>
              <a:gdLst>
                <a:gd name="T0" fmla="*/ 239 w 675"/>
                <a:gd name="T1" fmla="*/ 88 h 298"/>
                <a:gd name="T2" fmla="*/ 234 w 675"/>
                <a:gd name="T3" fmla="*/ 80 h 298"/>
                <a:gd name="T4" fmla="*/ 244 w 675"/>
                <a:gd name="T5" fmla="*/ 60 h 298"/>
                <a:gd name="T6" fmla="*/ 15 w 675"/>
                <a:gd name="T7" fmla="*/ 60 h 298"/>
                <a:gd name="T8" fmla="*/ 15 w 675"/>
                <a:gd name="T9" fmla="*/ 0 h 298"/>
                <a:gd name="T10" fmla="*/ 0 w 675"/>
                <a:gd name="T11" fmla="*/ 0 h 298"/>
                <a:gd name="T12" fmla="*/ 0 w 675"/>
                <a:gd name="T13" fmla="*/ 67 h 298"/>
                <a:gd name="T14" fmla="*/ 232 w 675"/>
                <a:gd name="T15" fmla="*/ 68 h 298"/>
                <a:gd name="T16" fmla="*/ 222 w 675"/>
                <a:gd name="T17" fmla="*/ 88 h 298"/>
                <a:gd name="T18" fmla="*/ 230 w 675"/>
                <a:gd name="T19" fmla="*/ 100 h 298"/>
                <a:gd name="T20" fmla="*/ 239 w 675"/>
                <a:gd name="T21" fmla="*/ 88 h 29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675"/>
                <a:gd name="T34" fmla="*/ 0 h 298"/>
                <a:gd name="T35" fmla="*/ 675 w 675"/>
                <a:gd name="T36" fmla="*/ 298 h 29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675" h="298">
                  <a:moveTo>
                    <a:pt x="661" y="262"/>
                  </a:moveTo>
                  <a:lnTo>
                    <a:pt x="647" y="238"/>
                  </a:lnTo>
                  <a:lnTo>
                    <a:pt x="675" y="178"/>
                  </a:lnTo>
                  <a:lnTo>
                    <a:pt x="41" y="178"/>
                  </a:lnTo>
                  <a:lnTo>
                    <a:pt x="42" y="0"/>
                  </a:lnTo>
                  <a:lnTo>
                    <a:pt x="1" y="0"/>
                  </a:lnTo>
                  <a:lnTo>
                    <a:pt x="0" y="201"/>
                  </a:lnTo>
                  <a:lnTo>
                    <a:pt x="642" y="202"/>
                  </a:lnTo>
                  <a:lnTo>
                    <a:pt x="615" y="261"/>
                  </a:lnTo>
                  <a:lnTo>
                    <a:pt x="637" y="298"/>
                  </a:lnTo>
                  <a:lnTo>
                    <a:pt x="661" y="26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516" name="Freeform 2120"/>
            <p:cNvSpPr>
              <a:spLocks/>
            </p:cNvSpPr>
            <p:nvPr/>
          </p:nvSpPr>
          <p:spPr bwMode="auto">
            <a:xfrm>
              <a:off x="2202" y="3109"/>
              <a:ext cx="15" cy="26"/>
            </a:xfrm>
            <a:custGeom>
              <a:avLst/>
              <a:gdLst>
                <a:gd name="T0" fmla="*/ 7 w 44"/>
                <a:gd name="T1" fmla="*/ 10 h 79"/>
                <a:gd name="T2" fmla="*/ 10 w 44"/>
                <a:gd name="T3" fmla="*/ 5 h 79"/>
                <a:gd name="T4" fmla="*/ 7 w 44"/>
                <a:gd name="T5" fmla="*/ 0 h 79"/>
                <a:gd name="T6" fmla="*/ 0 w 44"/>
                <a:gd name="T7" fmla="*/ 12 h 79"/>
                <a:gd name="T8" fmla="*/ 5 w 44"/>
                <a:gd name="T9" fmla="*/ 26 h 79"/>
                <a:gd name="T10" fmla="*/ 15 w 44"/>
                <a:gd name="T11" fmla="*/ 26 h 79"/>
                <a:gd name="T12" fmla="*/ 7 w 44"/>
                <a:gd name="T13" fmla="*/ 10 h 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4"/>
                <a:gd name="T22" fmla="*/ 0 h 79"/>
                <a:gd name="T23" fmla="*/ 44 w 44"/>
                <a:gd name="T24" fmla="*/ 79 h 7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4" h="79">
                  <a:moveTo>
                    <a:pt x="20" y="29"/>
                  </a:moveTo>
                  <a:lnTo>
                    <a:pt x="28" y="14"/>
                  </a:lnTo>
                  <a:lnTo>
                    <a:pt x="20" y="0"/>
                  </a:lnTo>
                  <a:lnTo>
                    <a:pt x="0" y="35"/>
                  </a:lnTo>
                  <a:lnTo>
                    <a:pt x="15" y="79"/>
                  </a:lnTo>
                  <a:lnTo>
                    <a:pt x="44" y="79"/>
                  </a:lnTo>
                  <a:lnTo>
                    <a:pt x="20" y="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517" name="Freeform 2121"/>
            <p:cNvSpPr>
              <a:spLocks/>
            </p:cNvSpPr>
            <p:nvPr/>
          </p:nvSpPr>
          <p:spPr bwMode="auto">
            <a:xfrm>
              <a:off x="1990" y="2849"/>
              <a:ext cx="274" cy="135"/>
            </a:xfrm>
            <a:custGeom>
              <a:avLst/>
              <a:gdLst>
                <a:gd name="T0" fmla="*/ 274 w 760"/>
                <a:gd name="T1" fmla="*/ 70 h 404"/>
                <a:gd name="T2" fmla="*/ 228 w 760"/>
                <a:gd name="T3" fmla="*/ 0 h 404"/>
                <a:gd name="T4" fmla="*/ 221 w 760"/>
                <a:gd name="T5" fmla="*/ 13 h 404"/>
                <a:gd name="T6" fmla="*/ 218 w 760"/>
                <a:gd name="T7" fmla="*/ 18 h 404"/>
                <a:gd name="T8" fmla="*/ 227 w 760"/>
                <a:gd name="T9" fmla="*/ 35 h 404"/>
                <a:gd name="T10" fmla="*/ 0 w 760"/>
                <a:gd name="T11" fmla="*/ 35 h 404"/>
                <a:gd name="T12" fmla="*/ 0 w 760"/>
                <a:gd name="T13" fmla="*/ 100 h 404"/>
                <a:gd name="T14" fmla="*/ 228 w 760"/>
                <a:gd name="T15" fmla="*/ 100 h 404"/>
                <a:gd name="T16" fmla="*/ 218 w 760"/>
                <a:gd name="T17" fmla="*/ 119 h 404"/>
                <a:gd name="T18" fmla="*/ 223 w 760"/>
                <a:gd name="T19" fmla="*/ 128 h 404"/>
                <a:gd name="T20" fmla="*/ 227 w 760"/>
                <a:gd name="T21" fmla="*/ 135 h 404"/>
                <a:gd name="T22" fmla="*/ 274 w 760"/>
                <a:gd name="T23" fmla="*/ 70 h 40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60"/>
                <a:gd name="T37" fmla="*/ 0 h 404"/>
                <a:gd name="T38" fmla="*/ 760 w 760"/>
                <a:gd name="T39" fmla="*/ 404 h 40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60" h="404">
                  <a:moveTo>
                    <a:pt x="760" y="210"/>
                  </a:moveTo>
                  <a:lnTo>
                    <a:pt x="632" y="0"/>
                  </a:lnTo>
                  <a:lnTo>
                    <a:pt x="614" y="39"/>
                  </a:lnTo>
                  <a:lnTo>
                    <a:pt x="606" y="53"/>
                  </a:lnTo>
                  <a:lnTo>
                    <a:pt x="630" y="104"/>
                  </a:lnTo>
                  <a:lnTo>
                    <a:pt x="0" y="104"/>
                  </a:lnTo>
                  <a:lnTo>
                    <a:pt x="0" y="298"/>
                  </a:lnTo>
                  <a:lnTo>
                    <a:pt x="632" y="298"/>
                  </a:lnTo>
                  <a:lnTo>
                    <a:pt x="606" y="357"/>
                  </a:lnTo>
                  <a:lnTo>
                    <a:pt x="619" y="382"/>
                  </a:lnTo>
                  <a:lnTo>
                    <a:pt x="630" y="404"/>
                  </a:lnTo>
                  <a:lnTo>
                    <a:pt x="760" y="21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518" name="Freeform 2122"/>
            <p:cNvSpPr>
              <a:spLocks/>
            </p:cNvSpPr>
            <p:nvPr/>
          </p:nvSpPr>
          <p:spPr bwMode="auto">
            <a:xfrm>
              <a:off x="1975" y="2889"/>
              <a:ext cx="244" cy="99"/>
            </a:xfrm>
            <a:custGeom>
              <a:avLst/>
              <a:gdLst>
                <a:gd name="T0" fmla="*/ 239 w 675"/>
                <a:gd name="T1" fmla="*/ 87 h 298"/>
                <a:gd name="T2" fmla="*/ 234 w 675"/>
                <a:gd name="T3" fmla="*/ 79 h 298"/>
                <a:gd name="T4" fmla="*/ 244 w 675"/>
                <a:gd name="T5" fmla="*/ 59 h 298"/>
                <a:gd name="T6" fmla="*/ 15 w 675"/>
                <a:gd name="T7" fmla="*/ 59 h 298"/>
                <a:gd name="T8" fmla="*/ 15 w 675"/>
                <a:gd name="T9" fmla="*/ 0 h 298"/>
                <a:gd name="T10" fmla="*/ 0 w 675"/>
                <a:gd name="T11" fmla="*/ 0 h 298"/>
                <a:gd name="T12" fmla="*/ 0 w 675"/>
                <a:gd name="T13" fmla="*/ 67 h 298"/>
                <a:gd name="T14" fmla="*/ 232 w 675"/>
                <a:gd name="T15" fmla="*/ 67 h 298"/>
                <a:gd name="T16" fmla="*/ 222 w 675"/>
                <a:gd name="T17" fmla="*/ 87 h 298"/>
                <a:gd name="T18" fmla="*/ 230 w 675"/>
                <a:gd name="T19" fmla="*/ 99 h 298"/>
                <a:gd name="T20" fmla="*/ 239 w 675"/>
                <a:gd name="T21" fmla="*/ 87 h 29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675"/>
                <a:gd name="T34" fmla="*/ 0 h 298"/>
                <a:gd name="T35" fmla="*/ 675 w 675"/>
                <a:gd name="T36" fmla="*/ 298 h 29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675" h="298">
                  <a:moveTo>
                    <a:pt x="661" y="262"/>
                  </a:moveTo>
                  <a:lnTo>
                    <a:pt x="647" y="238"/>
                  </a:lnTo>
                  <a:lnTo>
                    <a:pt x="675" y="178"/>
                  </a:lnTo>
                  <a:lnTo>
                    <a:pt x="41" y="178"/>
                  </a:lnTo>
                  <a:lnTo>
                    <a:pt x="42" y="0"/>
                  </a:lnTo>
                  <a:lnTo>
                    <a:pt x="1" y="0"/>
                  </a:lnTo>
                  <a:lnTo>
                    <a:pt x="0" y="201"/>
                  </a:lnTo>
                  <a:lnTo>
                    <a:pt x="642" y="202"/>
                  </a:lnTo>
                  <a:lnTo>
                    <a:pt x="615" y="261"/>
                  </a:lnTo>
                  <a:lnTo>
                    <a:pt x="637" y="298"/>
                  </a:lnTo>
                  <a:lnTo>
                    <a:pt x="661" y="26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519" name="Freeform 2123"/>
            <p:cNvSpPr>
              <a:spLocks/>
            </p:cNvSpPr>
            <p:nvPr/>
          </p:nvSpPr>
          <p:spPr bwMode="auto">
            <a:xfrm>
              <a:off x="2202" y="2857"/>
              <a:ext cx="15" cy="27"/>
            </a:xfrm>
            <a:custGeom>
              <a:avLst/>
              <a:gdLst>
                <a:gd name="T0" fmla="*/ 7 w 44"/>
                <a:gd name="T1" fmla="*/ 10 h 79"/>
                <a:gd name="T2" fmla="*/ 10 w 44"/>
                <a:gd name="T3" fmla="*/ 5 h 79"/>
                <a:gd name="T4" fmla="*/ 7 w 44"/>
                <a:gd name="T5" fmla="*/ 0 h 79"/>
                <a:gd name="T6" fmla="*/ 0 w 44"/>
                <a:gd name="T7" fmla="*/ 12 h 79"/>
                <a:gd name="T8" fmla="*/ 5 w 44"/>
                <a:gd name="T9" fmla="*/ 27 h 79"/>
                <a:gd name="T10" fmla="*/ 15 w 44"/>
                <a:gd name="T11" fmla="*/ 27 h 79"/>
                <a:gd name="T12" fmla="*/ 7 w 44"/>
                <a:gd name="T13" fmla="*/ 10 h 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4"/>
                <a:gd name="T22" fmla="*/ 0 h 79"/>
                <a:gd name="T23" fmla="*/ 44 w 44"/>
                <a:gd name="T24" fmla="*/ 79 h 7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4" h="79">
                  <a:moveTo>
                    <a:pt x="20" y="29"/>
                  </a:moveTo>
                  <a:lnTo>
                    <a:pt x="28" y="14"/>
                  </a:lnTo>
                  <a:lnTo>
                    <a:pt x="20" y="0"/>
                  </a:lnTo>
                  <a:lnTo>
                    <a:pt x="0" y="35"/>
                  </a:lnTo>
                  <a:lnTo>
                    <a:pt x="15" y="79"/>
                  </a:lnTo>
                  <a:lnTo>
                    <a:pt x="44" y="79"/>
                  </a:lnTo>
                  <a:lnTo>
                    <a:pt x="20" y="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520" name="Freeform 2124"/>
            <p:cNvSpPr>
              <a:spLocks/>
            </p:cNvSpPr>
            <p:nvPr/>
          </p:nvSpPr>
          <p:spPr bwMode="auto">
            <a:xfrm>
              <a:off x="1990" y="2614"/>
              <a:ext cx="274" cy="134"/>
            </a:xfrm>
            <a:custGeom>
              <a:avLst/>
              <a:gdLst>
                <a:gd name="T0" fmla="*/ 274 w 760"/>
                <a:gd name="T1" fmla="*/ 70 h 404"/>
                <a:gd name="T2" fmla="*/ 228 w 760"/>
                <a:gd name="T3" fmla="*/ 0 h 404"/>
                <a:gd name="T4" fmla="*/ 221 w 760"/>
                <a:gd name="T5" fmla="*/ 13 h 404"/>
                <a:gd name="T6" fmla="*/ 218 w 760"/>
                <a:gd name="T7" fmla="*/ 18 h 404"/>
                <a:gd name="T8" fmla="*/ 227 w 760"/>
                <a:gd name="T9" fmla="*/ 34 h 404"/>
                <a:gd name="T10" fmla="*/ 0 w 760"/>
                <a:gd name="T11" fmla="*/ 34 h 404"/>
                <a:gd name="T12" fmla="*/ 0 w 760"/>
                <a:gd name="T13" fmla="*/ 99 h 404"/>
                <a:gd name="T14" fmla="*/ 228 w 760"/>
                <a:gd name="T15" fmla="*/ 99 h 404"/>
                <a:gd name="T16" fmla="*/ 218 w 760"/>
                <a:gd name="T17" fmla="*/ 118 h 404"/>
                <a:gd name="T18" fmla="*/ 223 w 760"/>
                <a:gd name="T19" fmla="*/ 127 h 404"/>
                <a:gd name="T20" fmla="*/ 227 w 760"/>
                <a:gd name="T21" fmla="*/ 134 h 404"/>
                <a:gd name="T22" fmla="*/ 274 w 760"/>
                <a:gd name="T23" fmla="*/ 70 h 40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60"/>
                <a:gd name="T37" fmla="*/ 0 h 404"/>
                <a:gd name="T38" fmla="*/ 760 w 760"/>
                <a:gd name="T39" fmla="*/ 404 h 40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60" h="404">
                  <a:moveTo>
                    <a:pt x="760" y="210"/>
                  </a:moveTo>
                  <a:lnTo>
                    <a:pt x="632" y="0"/>
                  </a:lnTo>
                  <a:lnTo>
                    <a:pt x="614" y="39"/>
                  </a:lnTo>
                  <a:lnTo>
                    <a:pt x="606" y="53"/>
                  </a:lnTo>
                  <a:lnTo>
                    <a:pt x="630" y="104"/>
                  </a:lnTo>
                  <a:lnTo>
                    <a:pt x="0" y="104"/>
                  </a:lnTo>
                  <a:lnTo>
                    <a:pt x="0" y="298"/>
                  </a:lnTo>
                  <a:lnTo>
                    <a:pt x="632" y="298"/>
                  </a:lnTo>
                  <a:lnTo>
                    <a:pt x="606" y="357"/>
                  </a:lnTo>
                  <a:lnTo>
                    <a:pt x="619" y="382"/>
                  </a:lnTo>
                  <a:lnTo>
                    <a:pt x="630" y="404"/>
                  </a:lnTo>
                  <a:lnTo>
                    <a:pt x="760" y="21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521" name="Freeform 2125"/>
            <p:cNvSpPr>
              <a:spLocks/>
            </p:cNvSpPr>
            <p:nvPr/>
          </p:nvSpPr>
          <p:spPr bwMode="auto">
            <a:xfrm>
              <a:off x="1975" y="2653"/>
              <a:ext cx="244" cy="100"/>
            </a:xfrm>
            <a:custGeom>
              <a:avLst/>
              <a:gdLst>
                <a:gd name="T0" fmla="*/ 239 w 675"/>
                <a:gd name="T1" fmla="*/ 88 h 298"/>
                <a:gd name="T2" fmla="*/ 234 w 675"/>
                <a:gd name="T3" fmla="*/ 80 h 298"/>
                <a:gd name="T4" fmla="*/ 244 w 675"/>
                <a:gd name="T5" fmla="*/ 60 h 298"/>
                <a:gd name="T6" fmla="*/ 15 w 675"/>
                <a:gd name="T7" fmla="*/ 60 h 298"/>
                <a:gd name="T8" fmla="*/ 15 w 675"/>
                <a:gd name="T9" fmla="*/ 0 h 298"/>
                <a:gd name="T10" fmla="*/ 0 w 675"/>
                <a:gd name="T11" fmla="*/ 0 h 298"/>
                <a:gd name="T12" fmla="*/ 0 w 675"/>
                <a:gd name="T13" fmla="*/ 67 h 298"/>
                <a:gd name="T14" fmla="*/ 232 w 675"/>
                <a:gd name="T15" fmla="*/ 68 h 298"/>
                <a:gd name="T16" fmla="*/ 222 w 675"/>
                <a:gd name="T17" fmla="*/ 88 h 298"/>
                <a:gd name="T18" fmla="*/ 230 w 675"/>
                <a:gd name="T19" fmla="*/ 100 h 298"/>
                <a:gd name="T20" fmla="*/ 239 w 675"/>
                <a:gd name="T21" fmla="*/ 88 h 29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675"/>
                <a:gd name="T34" fmla="*/ 0 h 298"/>
                <a:gd name="T35" fmla="*/ 675 w 675"/>
                <a:gd name="T36" fmla="*/ 298 h 29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675" h="298">
                  <a:moveTo>
                    <a:pt x="661" y="262"/>
                  </a:moveTo>
                  <a:lnTo>
                    <a:pt x="647" y="238"/>
                  </a:lnTo>
                  <a:lnTo>
                    <a:pt x="675" y="178"/>
                  </a:lnTo>
                  <a:lnTo>
                    <a:pt x="41" y="178"/>
                  </a:lnTo>
                  <a:lnTo>
                    <a:pt x="42" y="0"/>
                  </a:lnTo>
                  <a:lnTo>
                    <a:pt x="1" y="0"/>
                  </a:lnTo>
                  <a:lnTo>
                    <a:pt x="0" y="201"/>
                  </a:lnTo>
                  <a:lnTo>
                    <a:pt x="642" y="202"/>
                  </a:lnTo>
                  <a:lnTo>
                    <a:pt x="615" y="261"/>
                  </a:lnTo>
                  <a:lnTo>
                    <a:pt x="637" y="298"/>
                  </a:lnTo>
                  <a:lnTo>
                    <a:pt x="661" y="26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522" name="Freeform 2126"/>
            <p:cNvSpPr>
              <a:spLocks/>
            </p:cNvSpPr>
            <p:nvPr/>
          </p:nvSpPr>
          <p:spPr bwMode="auto">
            <a:xfrm>
              <a:off x="2202" y="2622"/>
              <a:ext cx="15" cy="26"/>
            </a:xfrm>
            <a:custGeom>
              <a:avLst/>
              <a:gdLst>
                <a:gd name="T0" fmla="*/ 7 w 44"/>
                <a:gd name="T1" fmla="*/ 10 h 79"/>
                <a:gd name="T2" fmla="*/ 10 w 44"/>
                <a:gd name="T3" fmla="*/ 5 h 79"/>
                <a:gd name="T4" fmla="*/ 7 w 44"/>
                <a:gd name="T5" fmla="*/ 0 h 79"/>
                <a:gd name="T6" fmla="*/ 0 w 44"/>
                <a:gd name="T7" fmla="*/ 12 h 79"/>
                <a:gd name="T8" fmla="*/ 5 w 44"/>
                <a:gd name="T9" fmla="*/ 26 h 79"/>
                <a:gd name="T10" fmla="*/ 15 w 44"/>
                <a:gd name="T11" fmla="*/ 26 h 79"/>
                <a:gd name="T12" fmla="*/ 7 w 44"/>
                <a:gd name="T13" fmla="*/ 10 h 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4"/>
                <a:gd name="T22" fmla="*/ 0 h 79"/>
                <a:gd name="T23" fmla="*/ 44 w 44"/>
                <a:gd name="T24" fmla="*/ 79 h 7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4" h="79">
                  <a:moveTo>
                    <a:pt x="20" y="29"/>
                  </a:moveTo>
                  <a:lnTo>
                    <a:pt x="28" y="14"/>
                  </a:lnTo>
                  <a:lnTo>
                    <a:pt x="20" y="0"/>
                  </a:lnTo>
                  <a:lnTo>
                    <a:pt x="0" y="35"/>
                  </a:lnTo>
                  <a:lnTo>
                    <a:pt x="15" y="79"/>
                  </a:lnTo>
                  <a:lnTo>
                    <a:pt x="44" y="79"/>
                  </a:lnTo>
                  <a:lnTo>
                    <a:pt x="20" y="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0" name="Group 2127"/>
          <p:cNvGrpSpPr>
            <a:grpSpLocks/>
          </p:cNvGrpSpPr>
          <p:nvPr/>
        </p:nvGrpSpPr>
        <p:grpSpPr bwMode="auto">
          <a:xfrm>
            <a:off x="1371600" y="2243138"/>
            <a:ext cx="1557338" cy="2257425"/>
            <a:chOff x="864" y="2608"/>
            <a:chExt cx="981" cy="1422"/>
          </a:xfrm>
        </p:grpSpPr>
        <p:sp>
          <p:nvSpPr>
            <p:cNvPr id="18473" name="Rectangle 2128"/>
            <p:cNvSpPr>
              <a:spLocks noChangeArrowheads="1"/>
            </p:cNvSpPr>
            <p:nvPr/>
          </p:nvSpPr>
          <p:spPr bwMode="auto">
            <a:xfrm>
              <a:off x="864" y="3866"/>
              <a:ext cx="980" cy="164"/>
            </a:xfrm>
            <a:prstGeom prst="rect">
              <a:avLst/>
            </a:prstGeom>
            <a:solidFill>
              <a:srgbClr val="FCFC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474" name="Rectangle 2129"/>
            <p:cNvSpPr>
              <a:spLocks noChangeArrowheads="1"/>
            </p:cNvSpPr>
            <p:nvPr/>
          </p:nvSpPr>
          <p:spPr bwMode="auto">
            <a:xfrm>
              <a:off x="871" y="3881"/>
              <a:ext cx="964" cy="149"/>
            </a:xfrm>
            <a:prstGeom prst="rect">
              <a:avLst/>
            </a:prstGeom>
            <a:noFill/>
            <a:ln w="238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475" name="Rectangle 2131"/>
            <p:cNvSpPr>
              <a:spLocks noChangeArrowheads="1"/>
            </p:cNvSpPr>
            <p:nvPr/>
          </p:nvSpPr>
          <p:spPr bwMode="auto">
            <a:xfrm>
              <a:off x="865" y="3585"/>
              <a:ext cx="980" cy="164"/>
            </a:xfrm>
            <a:prstGeom prst="rect">
              <a:avLst/>
            </a:prstGeom>
            <a:solidFill>
              <a:srgbClr val="FCFC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476" name="Rectangle 2132"/>
            <p:cNvSpPr>
              <a:spLocks noChangeArrowheads="1"/>
            </p:cNvSpPr>
            <p:nvPr/>
          </p:nvSpPr>
          <p:spPr bwMode="auto">
            <a:xfrm>
              <a:off x="872" y="3592"/>
              <a:ext cx="964" cy="149"/>
            </a:xfrm>
            <a:prstGeom prst="rect">
              <a:avLst/>
            </a:prstGeom>
            <a:noFill/>
            <a:ln w="238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477" name="Rectangle 2134"/>
            <p:cNvSpPr>
              <a:spLocks noChangeArrowheads="1"/>
            </p:cNvSpPr>
            <p:nvPr/>
          </p:nvSpPr>
          <p:spPr bwMode="auto">
            <a:xfrm>
              <a:off x="864" y="3332"/>
              <a:ext cx="980" cy="164"/>
            </a:xfrm>
            <a:prstGeom prst="rect">
              <a:avLst/>
            </a:prstGeom>
            <a:solidFill>
              <a:srgbClr val="FCFC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478" name="Rectangle 2135"/>
            <p:cNvSpPr>
              <a:spLocks noChangeArrowheads="1"/>
            </p:cNvSpPr>
            <p:nvPr/>
          </p:nvSpPr>
          <p:spPr bwMode="auto">
            <a:xfrm>
              <a:off x="871" y="3339"/>
              <a:ext cx="964" cy="149"/>
            </a:xfrm>
            <a:prstGeom prst="rect">
              <a:avLst/>
            </a:prstGeom>
            <a:noFill/>
            <a:ln w="238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479" name="Rectangle 2137"/>
            <p:cNvSpPr>
              <a:spLocks noChangeArrowheads="1"/>
            </p:cNvSpPr>
            <p:nvPr/>
          </p:nvSpPr>
          <p:spPr bwMode="auto">
            <a:xfrm>
              <a:off x="864" y="3085"/>
              <a:ext cx="980" cy="163"/>
            </a:xfrm>
            <a:prstGeom prst="rect">
              <a:avLst/>
            </a:prstGeom>
            <a:solidFill>
              <a:srgbClr val="FCFC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480" name="Rectangle 2138"/>
            <p:cNvSpPr>
              <a:spLocks noChangeArrowheads="1"/>
            </p:cNvSpPr>
            <p:nvPr/>
          </p:nvSpPr>
          <p:spPr bwMode="auto">
            <a:xfrm>
              <a:off x="871" y="3092"/>
              <a:ext cx="964" cy="149"/>
            </a:xfrm>
            <a:prstGeom prst="rect">
              <a:avLst/>
            </a:prstGeom>
            <a:noFill/>
            <a:ln w="238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481" name="Rectangle 2140"/>
            <p:cNvSpPr>
              <a:spLocks noChangeArrowheads="1"/>
            </p:cNvSpPr>
            <p:nvPr/>
          </p:nvSpPr>
          <p:spPr bwMode="auto">
            <a:xfrm>
              <a:off x="864" y="2845"/>
              <a:ext cx="980" cy="164"/>
            </a:xfrm>
            <a:prstGeom prst="rect">
              <a:avLst/>
            </a:prstGeom>
            <a:solidFill>
              <a:srgbClr val="FCFC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482" name="Rectangle 2141"/>
            <p:cNvSpPr>
              <a:spLocks noChangeArrowheads="1"/>
            </p:cNvSpPr>
            <p:nvPr/>
          </p:nvSpPr>
          <p:spPr bwMode="auto">
            <a:xfrm>
              <a:off x="871" y="2860"/>
              <a:ext cx="964" cy="149"/>
            </a:xfrm>
            <a:prstGeom prst="rect">
              <a:avLst/>
            </a:prstGeom>
            <a:noFill/>
            <a:ln w="238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483" name="Rectangle 2142"/>
            <p:cNvSpPr>
              <a:spLocks noChangeArrowheads="1"/>
            </p:cNvSpPr>
            <p:nvPr/>
          </p:nvSpPr>
          <p:spPr bwMode="auto">
            <a:xfrm>
              <a:off x="1094" y="3578"/>
              <a:ext cx="457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fr-FR" sz="1900">
                  <a:solidFill>
                    <a:srgbClr val="000080"/>
                  </a:solidFill>
                </a:rPr>
                <a:t>20 mA</a:t>
              </a:r>
              <a:endParaRPr lang="fr-FR" b="0">
                <a:latin typeface="Times New Roman" charset="0"/>
              </a:endParaRPr>
            </a:p>
          </p:txBody>
        </p:sp>
        <p:sp>
          <p:nvSpPr>
            <p:cNvPr id="18484" name="Rectangle 2143"/>
            <p:cNvSpPr>
              <a:spLocks noChangeArrowheads="1"/>
            </p:cNvSpPr>
            <p:nvPr/>
          </p:nvSpPr>
          <p:spPr bwMode="auto">
            <a:xfrm>
              <a:off x="864" y="2608"/>
              <a:ext cx="980" cy="164"/>
            </a:xfrm>
            <a:prstGeom prst="rect">
              <a:avLst/>
            </a:prstGeom>
            <a:solidFill>
              <a:srgbClr val="FCFC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485" name="Rectangle 2144"/>
            <p:cNvSpPr>
              <a:spLocks noChangeArrowheads="1"/>
            </p:cNvSpPr>
            <p:nvPr/>
          </p:nvSpPr>
          <p:spPr bwMode="auto">
            <a:xfrm>
              <a:off x="871" y="2615"/>
              <a:ext cx="964" cy="150"/>
            </a:xfrm>
            <a:prstGeom prst="rect">
              <a:avLst/>
            </a:prstGeom>
            <a:noFill/>
            <a:ln w="238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486" name="Rectangle 2145"/>
            <p:cNvSpPr>
              <a:spLocks noChangeArrowheads="1"/>
            </p:cNvSpPr>
            <p:nvPr/>
          </p:nvSpPr>
          <p:spPr bwMode="auto">
            <a:xfrm>
              <a:off x="1094" y="3848"/>
              <a:ext cx="457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fr-FR" sz="1900">
                  <a:solidFill>
                    <a:srgbClr val="000080"/>
                  </a:solidFill>
                </a:rPr>
                <a:t>15 mA</a:t>
              </a:r>
              <a:endParaRPr lang="fr-FR" b="0">
                <a:latin typeface="Times New Roman" charset="0"/>
              </a:endParaRPr>
            </a:p>
          </p:txBody>
        </p:sp>
        <p:sp>
          <p:nvSpPr>
            <p:cNvPr id="18487" name="Rectangle 2136"/>
            <p:cNvSpPr>
              <a:spLocks noChangeArrowheads="1"/>
            </p:cNvSpPr>
            <p:nvPr/>
          </p:nvSpPr>
          <p:spPr bwMode="auto">
            <a:xfrm>
              <a:off x="1050" y="3083"/>
              <a:ext cx="542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fr-FR" sz="1900">
                  <a:solidFill>
                    <a:srgbClr val="000080"/>
                  </a:solidFill>
                </a:rPr>
                <a:t>100 mA</a:t>
              </a:r>
              <a:endParaRPr lang="fr-FR" b="0">
                <a:latin typeface="Times New Roman" charset="0"/>
              </a:endParaRPr>
            </a:p>
          </p:txBody>
        </p:sp>
      </p:grpSp>
      <p:grpSp>
        <p:nvGrpSpPr>
          <p:cNvPr id="11" name="Group 2146"/>
          <p:cNvGrpSpPr>
            <a:grpSpLocks/>
          </p:cNvGrpSpPr>
          <p:nvPr/>
        </p:nvGrpSpPr>
        <p:grpSpPr bwMode="auto">
          <a:xfrm>
            <a:off x="7686675" y="2286000"/>
            <a:ext cx="1962150" cy="1322388"/>
            <a:chOff x="4842" y="3144"/>
            <a:chExt cx="1236" cy="790"/>
          </a:xfrm>
        </p:grpSpPr>
        <p:sp>
          <p:nvSpPr>
            <p:cNvPr id="18458" name="Rectangle 2147"/>
            <p:cNvSpPr>
              <a:spLocks noChangeArrowheads="1"/>
            </p:cNvSpPr>
            <p:nvPr/>
          </p:nvSpPr>
          <p:spPr bwMode="auto">
            <a:xfrm>
              <a:off x="5132" y="3170"/>
              <a:ext cx="941" cy="737"/>
            </a:xfrm>
            <a:prstGeom prst="rect">
              <a:avLst/>
            </a:prstGeom>
            <a:solidFill>
              <a:srgbClr val="DFDFD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 sz="1400"/>
            </a:p>
          </p:txBody>
        </p:sp>
        <p:sp>
          <p:nvSpPr>
            <p:cNvPr id="18459" name="Rectangle 2148"/>
            <p:cNvSpPr>
              <a:spLocks noChangeArrowheads="1"/>
            </p:cNvSpPr>
            <p:nvPr/>
          </p:nvSpPr>
          <p:spPr bwMode="auto">
            <a:xfrm>
              <a:off x="5135" y="3173"/>
              <a:ext cx="934" cy="730"/>
            </a:xfrm>
            <a:prstGeom prst="rect">
              <a:avLst/>
            </a:prstGeom>
            <a:noFill/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 sz="1400"/>
            </a:p>
          </p:txBody>
        </p:sp>
        <p:sp>
          <p:nvSpPr>
            <p:cNvPr id="18460" name="Line 2149"/>
            <p:cNvSpPr>
              <a:spLocks noChangeShapeType="1"/>
            </p:cNvSpPr>
            <p:nvPr/>
          </p:nvSpPr>
          <p:spPr bwMode="auto">
            <a:xfrm flipH="1">
              <a:off x="4889" y="3173"/>
              <a:ext cx="246" cy="1"/>
            </a:xfrm>
            <a:prstGeom prst="line">
              <a:avLst/>
            </a:prstGeom>
            <a:noFill/>
            <a:ln w="238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461" name="Freeform 2150"/>
            <p:cNvSpPr>
              <a:spLocks/>
            </p:cNvSpPr>
            <p:nvPr/>
          </p:nvSpPr>
          <p:spPr bwMode="auto">
            <a:xfrm>
              <a:off x="4847" y="3144"/>
              <a:ext cx="64" cy="59"/>
            </a:xfrm>
            <a:custGeom>
              <a:avLst/>
              <a:gdLst>
                <a:gd name="T0" fmla="*/ 64 w 176"/>
                <a:gd name="T1" fmla="*/ 59 h 175"/>
                <a:gd name="T2" fmla="*/ 0 w 176"/>
                <a:gd name="T3" fmla="*/ 29 h 175"/>
                <a:gd name="T4" fmla="*/ 64 w 176"/>
                <a:gd name="T5" fmla="*/ 0 h 175"/>
                <a:gd name="T6" fmla="*/ 43 w 176"/>
                <a:gd name="T7" fmla="*/ 29 h 175"/>
                <a:gd name="T8" fmla="*/ 64 w 176"/>
                <a:gd name="T9" fmla="*/ 59 h 1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6"/>
                <a:gd name="T16" fmla="*/ 0 h 175"/>
                <a:gd name="T17" fmla="*/ 176 w 176"/>
                <a:gd name="T18" fmla="*/ 175 h 1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6" h="175">
                  <a:moveTo>
                    <a:pt x="176" y="175"/>
                  </a:moveTo>
                  <a:lnTo>
                    <a:pt x="0" y="87"/>
                  </a:lnTo>
                  <a:lnTo>
                    <a:pt x="176" y="0"/>
                  </a:lnTo>
                  <a:lnTo>
                    <a:pt x="117" y="87"/>
                  </a:lnTo>
                  <a:lnTo>
                    <a:pt x="176" y="1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462" name="Line 2151"/>
            <p:cNvSpPr>
              <a:spLocks noChangeShapeType="1"/>
            </p:cNvSpPr>
            <p:nvPr/>
          </p:nvSpPr>
          <p:spPr bwMode="auto">
            <a:xfrm flipH="1">
              <a:off x="4889" y="3403"/>
              <a:ext cx="246" cy="1"/>
            </a:xfrm>
            <a:prstGeom prst="line">
              <a:avLst/>
            </a:prstGeom>
            <a:noFill/>
            <a:ln w="238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463" name="Freeform 2152"/>
            <p:cNvSpPr>
              <a:spLocks/>
            </p:cNvSpPr>
            <p:nvPr/>
          </p:nvSpPr>
          <p:spPr bwMode="auto">
            <a:xfrm>
              <a:off x="4847" y="3374"/>
              <a:ext cx="64" cy="58"/>
            </a:xfrm>
            <a:custGeom>
              <a:avLst/>
              <a:gdLst>
                <a:gd name="T0" fmla="*/ 64 w 176"/>
                <a:gd name="T1" fmla="*/ 58 h 175"/>
                <a:gd name="T2" fmla="*/ 0 w 176"/>
                <a:gd name="T3" fmla="*/ 29 h 175"/>
                <a:gd name="T4" fmla="*/ 64 w 176"/>
                <a:gd name="T5" fmla="*/ 0 h 175"/>
                <a:gd name="T6" fmla="*/ 43 w 176"/>
                <a:gd name="T7" fmla="*/ 29 h 175"/>
                <a:gd name="T8" fmla="*/ 64 w 176"/>
                <a:gd name="T9" fmla="*/ 58 h 1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6"/>
                <a:gd name="T16" fmla="*/ 0 h 175"/>
                <a:gd name="T17" fmla="*/ 176 w 176"/>
                <a:gd name="T18" fmla="*/ 175 h 1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6" h="175">
                  <a:moveTo>
                    <a:pt x="176" y="175"/>
                  </a:moveTo>
                  <a:lnTo>
                    <a:pt x="0" y="88"/>
                  </a:lnTo>
                  <a:lnTo>
                    <a:pt x="176" y="0"/>
                  </a:lnTo>
                  <a:lnTo>
                    <a:pt x="117" y="88"/>
                  </a:lnTo>
                  <a:lnTo>
                    <a:pt x="176" y="1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464" name="Line 2153"/>
            <p:cNvSpPr>
              <a:spLocks noChangeShapeType="1"/>
            </p:cNvSpPr>
            <p:nvPr/>
          </p:nvSpPr>
          <p:spPr bwMode="auto">
            <a:xfrm flipH="1">
              <a:off x="4884" y="3663"/>
              <a:ext cx="246" cy="1"/>
            </a:xfrm>
            <a:prstGeom prst="line">
              <a:avLst/>
            </a:prstGeom>
            <a:noFill/>
            <a:ln w="238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465" name="Freeform 2154"/>
            <p:cNvSpPr>
              <a:spLocks/>
            </p:cNvSpPr>
            <p:nvPr/>
          </p:nvSpPr>
          <p:spPr bwMode="auto">
            <a:xfrm>
              <a:off x="4842" y="3634"/>
              <a:ext cx="62" cy="58"/>
            </a:xfrm>
            <a:custGeom>
              <a:avLst/>
              <a:gdLst>
                <a:gd name="T0" fmla="*/ 62 w 175"/>
                <a:gd name="T1" fmla="*/ 58 h 175"/>
                <a:gd name="T2" fmla="*/ 0 w 175"/>
                <a:gd name="T3" fmla="*/ 29 h 175"/>
                <a:gd name="T4" fmla="*/ 62 w 175"/>
                <a:gd name="T5" fmla="*/ 0 h 175"/>
                <a:gd name="T6" fmla="*/ 41 w 175"/>
                <a:gd name="T7" fmla="*/ 29 h 175"/>
                <a:gd name="T8" fmla="*/ 62 w 175"/>
                <a:gd name="T9" fmla="*/ 58 h 1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5"/>
                <a:gd name="T16" fmla="*/ 0 h 175"/>
                <a:gd name="T17" fmla="*/ 175 w 175"/>
                <a:gd name="T18" fmla="*/ 175 h 1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5" h="175">
                  <a:moveTo>
                    <a:pt x="175" y="175"/>
                  </a:moveTo>
                  <a:lnTo>
                    <a:pt x="0" y="87"/>
                  </a:lnTo>
                  <a:lnTo>
                    <a:pt x="175" y="0"/>
                  </a:lnTo>
                  <a:lnTo>
                    <a:pt x="116" y="87"/>
                  </a:lnTo>
                  <a:lnTo>
                    <a:pt x="175" y="1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466" name="Line 2155"/>
            <p:cNvSpPr>
              <a:spLocks noChangeShapeType="1"/>
            </p:cNvSpPr>
            <p:nvPr/>
          </p:nvSpPr>
          <p:spPr bwMode="auto">
            <a:xfrm flipH="1">
              <a:off x="4884" y="3905"/>
              <a:ext cx="246" cy="1"/>
            </a:xfrm>
            <a:prstGeom prst="line">
              <a:avLst/>
            </a:prstGeom>
            <a:noFill/>
            <a:ln w="238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467" name="Freeform 2156"/>
            <p:cNvSpPr>
              <a:spLocks/>
            </p:cNvSpPr>
            <p:nvPr/>
          </p:nvSpPr>
          <p:spPr bwMode="auto">
            <a:xfrm>
              <a:off x="4842" y="3876"/>
              <a:ext cx="62" cy="58"/>
            </a:xfrm>
            <a:custGeom>
              <a:avLst/>
              <a:gdLst>
                <a:gd name="T0" fmla="*/ 62 w 175"/>
                <a:gd name="T1" fmla="*/ 58 h 175"/>
                <a:gd name="T2" fmla="*/ 0 w 175"/>
                <a:gd name="T3" fmla="*/ 29 h 175"/>
                <a:gd name="T4" fmla="*/ 62 w 175"/>
                <a:gd name="T5" fmla="*/ 0 h 175"/>
                <a:gd name="T6" fmla="*/ 41 w 175"/>
                <a:gd name="T7" fmla="*/ 29 h 175"/>
                <a:gd name="T8" fmla="*/ 62 w 175"/>
                <a:gd name="T9" fmla="*/ 58 h 1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5"/>
                <a:gd name="T16" fmla="*/ 0 h 175"/>
                <a:gd name="T17" fmla="*/ 175 w 175"/>
                <a:gd name="T18" fmla="*/ 175 h 1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5" h="175">
                  <a:moveTo>
                    <a:pt x="175" y="175"/>
                  </a:moveTo>
                  <a:lnTo>
                    <a:pt x="0" y="88"/>
                  </a:lnTo>
                  <a:lnTo>
                    <a:pt x="175" y="0"/>
                  </a:lnTo>
                  <a:lnTo>
                    <a:pt x="116" y="88"/>
                  </a:lnTo>
                  <a:lnTo>
                    <a:pt x="175" y="1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468" name="Rectangle 2157"/>
            <p:cNvSpPr>
              <a:spLocks noChangeArrowheads="1"/>
            </p:cNvSpPr>
            <p:nvPr/>
          </p:nvSpPr>
          <p:spPr bwMode="auto">
            <a:xfrm>
              <a:off x="5190" y="3218"/>
              <a:ext cx="888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fr-FR" sz="1400">
                  <a:solidFill>
                    <a:srgbClr val="FF0000"/>
                  </a:solidFill>
                </a:rPr>
                <a:t>tétanisation des </a:t>
              </a:r>
              <a:endParaRPr lang="fr-FR" sz="1400">
                <a:latin typeface="Times New Roman" charset="0"/>
              </a:endParaRPr>
            </a:p>
          </p:txBody>
        </p:sp>
        <p:sp>
          <p:nvSpPr>
            <p:cNvPr id="18469" name="Rectangle 2158"/>
            <p:cNvSpPr>
              <a:spLocks noChangeArrowheads="1"/>
            </p:cNvSpPr>
            <p:nvPr/>
          </p:nvSpPr>
          <p:spPr bwMode="auto">
            <a:xfrm>
              <a:off x="5232" y="3342"/>
              <a:ext cx="770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fr-FR" sz="1400">
                  <a:solidFill>
                    <a:srgbClr val="FF0000"/>
                  </a:solidFill>
                </a:rPr>
                <a:t>muscles de la </a:t>
              </a:r>
              <a:endParaRPr lang="fr-FR" sz="1400">
                <a:latin typeface="Times New Roman" charset="0"/>
              </a:endParaRPr>
            </a:p>
          </p:txBody>
        </p:sp>
        <p:sp>
          <p:nvSpPr>
            <p:cNvPr id="18470" name="Rectangle 2159"/>
            <p:cNvSpPr>
              <a:spLocks noChangeArrowheads="1"/>
            </p:cNvSpPr>
            <p:nvPr/>
          </p:nvSpPr>
          <p:spPr bwMode="auto">
            <a:xfrm>
              <a:off x="5170" y="3465"/>
              <a:ext cx="895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fr-FR" sz="1400">
                  <a:solidFill>
                    <a:srgbClr val="FF0000"/>
                  </a:solidFill>
                </a:rPr>
                <a:t>cage thoracique </a:t>
              </a:r>
              <a:endParaRPr lang="fr-FR" sz="1400">
                <a:latin typeface="Times New Roman" charset="0"/>
              </a:endParaRPr>
            </a:p>
          </p:txBody>
        </p:sp>
        <p:sp>
          <p:nvSpPr>
            <p:cNvPr id="18471" name="Rectangle 2160"/>
            <p:cNvSpPr>
              <a:spLocks noChangeArrowheads="1"/>
            </p:cNvSpPr>
            <p:nvPr/>
          </p:nvSpPr>
          <p:spPr bwMode="auto">
            <a:xfrm>
              <a:off x="5413" y="3588"/>
              <a:ext cx="407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fr-FR" sz="1400">
                  <a:solidFill>
                    <a:srgbClr val="FF0000"/>
                  </a:solidFill>
                </a:rPr>
                <a:t>(risque </a:t>
              </a:r>
              <a:endParaRPr lang="fr-FR" sz="1400">
                <a:latin typeface="Times New Roman" charset="0"/>
              </a:endParaRPr>
            </a:p>
          </p:txBody>
        </p:sp>
        <p:sp>
          <p:nvSpPr>
            <p:cNvPr id="18472" name="Rectangle 2161"/>
            <p:cNvSpPr>
              <a:spLocks noChangeArrowheads="1"/>
            </p:cNvSpPr>
            <p:nvPr/>
          </p:nvSpPr>
          <p:spPr bwMode="auto">
            <a:xfrm>
              <a:off x="5297" y="3712"/>
              <a:ext cx="615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fr-FR" sz="1400">
                  <a:solidFill>
                    <a:srgbClr val="FF0000"/>
                  </a:solidFill>
                </a:rPr>
                <a:t>d'asphyxie)</a:t>
              </a:r>
              <a:endParaRPr lang="fr-FR" sz="1400">
                <a:latin typeface="Times New Roman" charset="0"/>
              </a:endParaRPr>
            </a:p>
          </p:txBody>
        </p:sp>
      </p:grpSp>
      <p:sp>
        <p:nvSpPr>
          <p:cNvPr id="18447" name="Rectangle 2162"/>
          <p:cNvSpPr>
            <a:spLocks noGrp="1" noChangeArrowheads="1"/>
          </p:cNvSpPr>
          <p:nvPr>
            <p:ph type="title"/>
          </p:nvPr>
        </p:nvSpPr>
        <p:spPr bwMode="auto">
          <a:xfrm>
            <a:off x="1452563" y="785813"/>
            <a:ext cx="8785225" cy="94456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FR" sz="2800" b="1" i="1">
                <a:solidFill>
                  <a:srgbClr val="CC3300"/>
                </a:solidFill>
                <a:latin typeface="Arial" charset="0"/>
              </a:rPr>
              <a:t>Les effets du courant électrique alternatif </a:t>
            </a:r>
            <a:br>
              <a:rPr lang="fr-FR" sz="2800" b="1" i="1">
                <a:solidFill>
                  <a:srgbClr val="CC3300"/>
                </a:solidFill>
                <a:latin typeface="Arial" charset="0"/>
              </a:rPr>
            </a:br>
            <a:r>
              <a:rPr lang="fr-FR" sz="2800" b="1" i="1">
                <a:solidFill>
                  <a:srgbClr val="CC3300"/>
                </a:solidFill>
                <a:latin typeface="Arial" charset="0"/>
              </a:rPr>
              <a:t>traversant le corps humain</a:t>
            </a:r>
            <a:endParaRPr lang="fr-FR" sz="2800" b="1" i="1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89619" name="Text Box 2163"/>
          <p:cNvSpPr txBox="1">
            <a:spLocks noChangeArrowheads="1"/>
          </p:cNvSpPr>
          <p:nvPr/>
        </p:nvSpPr>
        <p:spPr bwMode="auto">
          <a:xfrm>
            <a:off x="3332163" y="1643063"/>
            <a:ext cx="4335462" cy="3810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fr-FR" sz="1900">
                <a:solidFill>
                  <a:srgbClr val="FF0000"/>
                </a:solidFill>
              </a:rPr>
              <a:t>2 A :  inhibition des centres nerveux</a:t>
            </a:r>
          </a:p>
        </p:txBody>
      </p:sp>
      <p:pic>
        <p:nvPicPr>
          <p:cNvPr id="789620" name="Picture 2164" descr="C:\Mes documents\GIF COEUR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3025" y="2330450"/>
            <a:ext cx="99377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7" name="Rectangle 2089"/>
          <p:cNvSpPr>
            <a:spLocks noChangeArrowheads="1"/>
          </p:cNvSpPr>
          <p:nvPr/>
        </p:nvSpPr>
        <p:spPr bwMode="auto">
          <a:xfrm>
            <a:off x="5868988" y="3786188"/>
            <a:ext cx="114458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fr-FR" sz="1500">
                <a:solidFill>
                  <a:srgbClr val="000000"/>
                </a:solidFill>
              </a:rPr>
              <a:t>60 secondes</a:t>
            </a:r>
            <a:endParaRPr lang="fr-FR" b="0">
              <a:latin typeface="Times New Roman" charset="0"/>
            </a:endParaRPr>
          </a:p>
        </p:txBody>
      </p:sp>
      <p:sp>
        <p:nvSpPr>
          <p:cNvPr id="118" name="Rectangle 2088"/>
          <p:cNvSpPr>
            <a:spLocks noChangeArrowheads="1"/>
          </p:cNvSpPr>
          <p:nvPr/>
        </p:nvSpPr>
        <p:spPr bwMode="auto">
          <a:xfrm>
            <a:off x="5880100" y="3357563"/>
            <a:ext cx="11445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fr-FR" sz="1500">
                <a:solidFill>
                  <a:srgbClr val="000000"/>
                </a:solidFill>
              </a:rPr>
              <a:t>35 secondes</a:t>
            </a:r>
            <a:endParaRPr lang="fr-FR" b="0">
              <a:latin typeface="Times New Roman" charset="0"/>
            </a:endParaRPr>
          </a:p>
        </p:txBody>
      </p:sp>
      <p:sp>
        <p:nvSpPr>
          <p:cNvPr id="119" name="Rectangle 2130"/>
          <p:cNvSpPr>
            <a:spLocks noChangeArrowheads="1"/>
          </p:cNvSpPr>
          <p:nvPr/>
        </p:nvSpPr>
        <p:spPr bwMode="auto">
          <a:xfrm>
            <a:off x="1922463" y="2214563"/>
            <a:ext cx="37623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fr-FR" sz="1900">
                <a:solidFill>
                  <a:srgbClr val="000080"/>
                </a:solidFill>
              </a:rPr>
              <a:t>1 A</a:t>
            </a:r>
            <a:endParaRPr lang="fr-FR" b="0">
              <a:latin typeface="Times New Roman" charset="0"/>
            </a:endParaRPr>
          </a:p>
        </p:txBody>
      </p:sp>
      <p:sp>
        <p:nvSpPr>
          <p:cNvPr id="120" name="Rectangle 2133"/>
          <p:cNvSpPr>
            <a:spLocks noChangeArrowheads="1"/>
          </p:cNvSpPr>
          <p:nvPr/>
        </p:nvSpPr>
        <p:spPr bwMode="auto">
          <a:xfrm>
            <a:off x="1668463" y="2640013"/>
            <a:ext cx="86042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fr-FR" sz="1900">
                <a:solidFill>
                  <a:srgbClr val="000080"/>
                </a:solidFill>
              </a:rPr>
              <a:t>500 mA</a:t>
            </a:r>
            <a:endParaRPr lang="fr-FR" b="0">
              <a:latin typeface="Times New Roman" charset="0"/>
            </a:endParaRPr>
          </a:p>
        </p:txBody>
      </p:sp>
      <p:sp>
        <p:nvSpPr>
          <p:cNvPr id="121" name="Rectangle 2139"/>
          <p:cNvSpPr>
            <a:spLocks noChangeArrowheads="1"/>
          </p:cNvSpPr>
          <p:nvPr/>
        </p:nvSpPr>
        <p:spPr bwMode="auto">
          <a:xfrm>
            <a:off x="1736725" y="3354388"/>
            <a:ext cx="72548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fr-FR" sz="1900">
                <a:solidFill>
                  <a:srgbClr val="000080"/>
                </a:solidFill>
              </a:rPr>
              <a:t>30 mA</a:t>
            </a:r>
            <a:endParaRPr lang="fr-FR" b="0">
              <a:latin typeface="Times New Roman" charset="0"/>
            </a:endParaRPr>
          </a:p>
        </p:txBody>
      </p:sp>
      <p:grpSp>
        <p:nvGrpSpPr>
          <p:cNvPr id="12" name="Groupe 123"/>
          <p:cNvGrpSpPr>
            <a:grpSpLocks/>
          </p:cNvGrpSpPr>
          <p:nvPr/>
        </p:nvGrpSpPr>
        <p:grpSpPr bwMode="auto">
          <a:xfrm>
            <a:off x="114300" y="862013"/>
            <a:ext cx="1257300" cy="1209675"/>
            <a:chOff x="114300" y="862000"/>
            <a:chExt cx="1257300" cy="1209678"/>
          </a:xfrm>
        </p:grpSpPr>
        <p:pic>
          <p:nvPicPr>
            <p:cNvPr id="18456" name="Image 121" descr="images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4300" y="862000"/>
              <a:ext cx="1257300" cy="1162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57" name="ZoneTexte 122"/>
            <p:cNvSpPr txBox="1">
              <a:spLocks noChangeArrowheads="1"/>
            </p:cNvSpPr>
            <p:nvPr/>
          </p:nvSpPr>
          <p:spPr bwMode="auto">
            <a:xfrm>
              <a:off x="309530" y="1610013"/>
              <a:ext cx="89061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dirty="0">
                  <a:solidFill>
                    <a:srgbClr val="FFFF00"/>
                  </a:solidFill>
                </a:rPr>
                <a:t>16 A</a:t>
              </a: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8216F7F9-823B-A2E7-409D-E236FD37C88E}"/>
              </a:ext>
            </a:extLst>
          </p:cNvPr>
          <p:cNvSpPr/>
          <p:nvPr/>
        </p:nvSpPr>
        <p:spPr bwMode="auto">
          <a:xfrm>
            <a:off x="8409384" y="6453336"/>
            <a:ext cx="1440160" cy="404664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9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2000" fill="hold"/>
                                        <p:tgtEl>
                                          <p:spTgt spid="7896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2000" fill="hold"/>
                                        <p:tgtEl>
                                          <p:spTgt spid="7896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000"/>
                            </p:stCondLst>
                            <p:childTnLst>
                              <p:par>
                                <p:cTn id="95" presetID="53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nimBg="1"/>
      <p:bldP spid="16390" grpId="0" animBg="1"/>
      <p:bldP spid="16392" grpId="0" animBg="1"/>
      <p:bldP spid="789619" grpId="0" animBg="1"/>
      <p:bldP spid="117" grpId="0"/>
      <p:bldP spid="118" grpId="0"/>
      <p:bldP spid="119" grpId="0"/>
      <p:bldP spid="120" grpId="0"/>
      <p:bldP spid="1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0770" name="Text Box 2"/>
          <p:cNvSpPr txBox="1">
            <a:spLocks noChangeArrowheads="1"/>
          </p:cNvSpPr>
          <p:nvPr/>
        </p:nvSpPr>
        <p:spPr bwMode="auto">
          <a:xfrm>
            <a:off x="468313" y="1997075"/>
            <a:ext cx="8886825" cy="8223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/>
            <a:r>
              <a:rPr lang="fr-FR"/>
              <a:t>Résistance électrique d’une personne en fonction de l’état de sa peau et de la tension de contact</a:t>
            </a:r>
          </a:p>
        </p:txBody>
      </p:sp>
      <p:graphicFrame>
        <p:nvGraphicFramePr>
          <p:cNvPr id="800813" name="Group 45"/>
          <p:cNvGraphicFramePr>
            <a:graphicFrameLocks noGrp="1"/>
          </p:cNvGraphicFramePr>
          <p:nvPr/>
        </p:nvGraphicFramePr>
        <p:xfrm>
          <a:off x="468313" y="2895600"/>
          <a:ext cx="9080500" cy="2641283"/>
        </p:xfrm>
        <a:graphic>
          <a:graphicData uri="http://schemas.openxmlformats.org/drawingml/2006/table">
            <a:tbl>
              <a:tblPr/>
              <a:tblGrid>
                <a:gridCol w="1816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16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16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161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161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101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Tension de contact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(V)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Peau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sèche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</a:t>
                      </a: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Ω</a:t>
                      </a: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Peau humide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</a:t>
                      </a: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Ω</a:t>
                      </a: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Peau mouillée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</a:t>
                      </a: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Ω</a:t>
                      </a: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Peau immergée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</a:t>
                      </a: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Ω</a:t>
                      </a: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7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339966"/>
                          </a:solidFill>
                          <a:effectLst/>
                          <a:latin typeface="Arial" charset="0"/>
                        </a:rPr>
                        <a:t>5 000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2 500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</a:rPr>
                        <a:t>1 000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 500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0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339966"/>
                          </a:solidFill>
                          <a:effectLst/>
                          <a:latin typeface="Arial" charset="0"/>
                        </a:rPr>
                        <a:t>4 000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2 000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</a:rPr>
                        <a:t>875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440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1 500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</a:rPr>
                        <a:t>1 000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650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325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&gt; 250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</a:rPr>
                        <a:t>1 000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</a:rPr>
                        <a:t>1 000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650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325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9497" name="Rectangle 41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5538"/>
            <a:ext cx="8785225" cy="4699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FR" sz="2800" b="1" i="1">
                <a:solidFill>
                  <a:schemeClr val="bg1"/>
                </a:solidFill>
                <a:latin typeface="Arial" charset="0"/>
              </a:rPr>
              <a:t>Influence du corps humain</a:t>
            </a:r>
            <a:endParaRPr lang="fr-FR" sz="2800" b="1" i="1">
              <a:solidFill>
                <a:schemeClr val="bg1"/>
              </a:solidFill>
            </a:endParaRPr>
          </a:p>
        </p:txBody>
      </p:sp>
      <p:sp>
        <p:nvSpPr>
          <p:cNvPr id="19498" name="Rectangle 43"/>
          <p:cNvSpPr>
            <a:spLocks noChangeArrowheads="1"/>
          </p:cNvSpPr>
          <p:nvPr/>
        </p:nvSpPr>
        <p:spPr bwMode="auto">
          <a:xfrm>
            <a:off x="228600" y="1173163"/>
            <a:ext cx="9499600" cy="4270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2800" i="1">
                <a:solidFill>
                  <a:srgbClr val="CC3300"/>
                </a:solidFill>
              </a:rPr>
              <a:t>L’intensité qui traverse le corps dépend de la résistance</a:t>
            </a:r>
            <a:endParaRPr lang="fr-FR" b="0" i="1">
              <a:latin typeface="Times New Roman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C136AD5-CFE1-8BA7-DD20-ACB342B9921C}"/>
              </a:ext>
            </a:extLst>
          </p:cNvPr>
          <p:cNvSpPr/>
          <p:nvPr/>
        </p:nvSpPr>
        <p:spPr bwMode="auto">
          <a:xfrm>
            <a:off x="8409384" y="6453336"/>
            <a:ext cx="1440160" cy="404664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0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00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0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00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0770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5122"/>
          <p:cNvSpPr txBox="1">
            <a:spLocks noChangeArrowheads="1"/>
          </p:cNvSpPr>
          <p:nvPr/>
        </p:nvSpPr>
        <p:spPr bwMode="auto">
          <a:xfrm>
            <a:off x="381000" y="1143000"/>
            <a:ext cx="9067800" cy="465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74650">
              <a:spcBef>
                <a:spcPct val="50000"/>
              </a:spcBef>
            </a:pPr>
            <a:r>
              <a:rPr lang="fr-FR">
                <a:solidFill>
                  <a:srgbClr val="A50021"/>
                </a:solidFill>
                <a:cs typeface="Times New Roman" charset="0"/>
              </a:rPr>
              <a:t>La résistance de la peau varie pour chaque individu, en fonction essentiellement des paramètres suivants :</a:t>
            </a:r>
          </a:p>
          <a:p>
            <a:pPr marL="374650">
              <a:spcBef>
                <a:spcPct val="50000"/>
              </a:spcBef>
            </a:pPr>
            <a:r>
              <a:rPr lang="fr-FR">
                <a:cs typeface="Times New Roman" charset="0"/>
              </a:rPr>
              <a:t>	 - La tension de contact,</a:t>
            </a:r>
          </a:p>
          <a:p>
            <a:pPr marL="374650">
              <a:spcBef>
                <a:spcPct val="50000"/>
              </a:spcBef>
              <a:buFont typeface="Wingdings" pitchFamily="2" charset="2"/>
              <a:buNone/>
            </a:pPr>
            <a:r>
              <a:rPr lang="fr-FR">
                <a:cs typeface="Times New Roman" charset="0"/>
              </a:rPr>
              <a:t>	 - La surface et la pression de contact,</a:t>
            </a:r>
          </a:p>
          <a:p>
            <a:pPr marL="374650">
              <a:spcBef>
                <a:spcPct val="50000"/>
              </a:spcBef>
              <a:buFont typeface="Wingdings" pitchFamily="2" charset="2"/>
              <a:buNone/>
            </a:pPr>
            <a:r>
              <a:rPr lang="fr-FR">
                <a:cs typeface="Times New Roman" charset="0"/>
              </a:rPr>
              <a:t>	 - L’état d’humidité et de sudation de la peau,</a:t>
            </a:r>
          </a:p>
          <a:p>
            <a:pPr marL="374650">
              <a:spcBef>
                <a:spcPct val="50000"/>
              </a:spcBef>
              <a:buFont typeface="Wingdings" pitchFamily="2" charset="2"/>
              <a:buNone/>
            </a:pPr>
            <a:r>
              <a:rPr lang="fr-FR">
                <a:cs typeface="Times New Roman" charset="0"/>
              </a:rPr>
              <a:t>	 - Le temps de passage du courant,</a:t>
            </a:r>
          </a:p>
          <a:p>
            <a:pPr marL="374650">
              <a:spcBef>
                <a:spcPct val="50000"/>
              </a:spcBef>
              <a:buFont typeface="Wingdings" pitchFamily="2" charset="2"/>
              <a:buNone/>
            </a:pPr>
            <a:r>
              <a:rPr lang="fr-FR">
                <a:cs typeface="Times New Roman" charset="0"/>
              </a:rPr>
              <a:t>	 - Le trajet du courant dans le corps humain, </a:t>
            </a:r>
          </a:p>
          <a:p>
            <a:pPr marL="374650">
              <a:spcBef>
                <a:spcPct val="50000"/>
              </a:spcBef>
              <a:buFont typeface="Wingdings" pitchFamily="2" charset="2"/>
              <a:buNone/>
            </a:pPr>
            <a:r>
              <a:rPr lang="fr-FR">
                <a:cs typeface="Times New Roman" charset="0"/>
              </a:rPr>
              <a:t>	 - L’état physiologique de la personne,</a:t>
            </a:r>
          </a:p>
          <a:p>
            <a:pPr marL="374650">
              <a:spcBef>
                <a:spcPct val="50000"/>
              </a:spcBef>
              <a:buFont typeface="Wingdings" pitchFamily="2" charset="2"/>
              <a:buNone/>
            </a:pPr>
            <a:r>
              <a:rPr lang="fr-FR">
                <a:cs typeface="Times New Roman" charset="0"/>
              </a:rPr>
              <a:t>	 - La morphologie de l’individu.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6919F4C-9B3F-2867-5001-82145AFE4A42}"/>
              </a:ext>
            </a:extLst>
          </p:cNvPr>
          <p:cNvSpPr/>
          <p:nvPr/>
        </p:nvSpPr>
        <p:spPr bwMode="auto">
          <a:xfrm>
            <a:off x="8409384" y="6453336"/>
            <a:ext cx="1440160" cy="404664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179"/>
          <p:cNvSpPr>
            <a:spLocks noChangeArrowheads="1"/>
          </p:cNvSpPr>
          <p:nvPr/>
        </p:nvSpPr>
        <p:spPr bwMode="auto">
          <a:xfrm>
            <a:off x="1919288" y="1212850"/>
            <a:ext cx="111125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 b="0">
                <a:solidFill>
                  <a:srgbClr val="000000"/>
                </a:solidFill>
              </a:rPr>
              <a:t> </a:t>
            </a:r>
            <a:endParaRPr lang="fr-FR"/>
          </a:p>
        </p:txBody>
      </p:sp>
      <p:sp>
        <p:nvSpPr>
          <p:cNvPr id="21507" name="Rectangle 7180"/>
          <p:cNvSpPr>
            <a:spLocks noChangeArrowheads="1"/>
          </p:cNvSpPr>
          <p:nvPr/>
        </p:nvSpPr>
        <p:spPr bwMode="auto">
          <a:xfrm>
            <a:off x="4745038" y="1385888"/>
            <a:ext cx="111125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 b="0">
                <a:solidFill>
                  <a:srgbClr val="000000"/>
                </a:solidFill>
              </a:rPr>
              <a:t> </a:t>
            </a:r>
            <a:endParaRPr lang="fr-FR"/>
          </a:p>
        </p:txBody>
      </p:sp>
      <p:sp>
        <p:nvSpPr>
          <p:cNvPr id="21508" name="Rectangle 7181"/>
          <p:cNvSpPr>
            <a:spLocks noChangeArrowheads="1"/>
          </p:cNvSpPr>
          <p:nvPr/>
        </p:nvSpPr>
        <p:spPr bwMode="auto">
          <a:xfrm>
            <a:off x="1919288" y="1557338"/>
            <a:ext cx="111125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 b="0">
                <a:solidFill>
                  <a:srgbClr val="000000"/>
                </a:solidFill>
              </a:rPr>
              <a:t> </a:t>
            </a:r>
            <a:endParaRPr lang="fr-FR"/>
          </a:p>
        </p:txBody>
      </p:sp>
      <p:sp>
        <p:nvSpPr>
          <p:cNvPr id="21509" name="Rectangle 7182"/>
          <p:cNvSpPr>
            <a:spLocks noChangeArrowheads="1"/>
          </p:cNvSpPr>
          <p:nvPr/>
        </p:nvSpPr>
        <p:spPr bwMode="auto">
          <a:xfrm>
            <a:off x="2360613" y="1557338"/>
            <a:ext cx="111125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 b="0">
                <a:solidFill>
                  <a:srgbClr val="000000"/>
                </a:solidFill>
              </a:rPr>
              <a:t> </a:t>
            </a:r>
            <a:endParaRPr lang="fr-FR"/>
          </a:p>
        </p:txBody>
      </p:sp>
      <p:sp>
        <p:nvSpPr>
          <p:cNvPr id="21510" name="Rectangle 7183"/>
          <p:cNvSpPr>
            <a:spLocks noChangeArrowheads="1"/>
          </p:cNvSpPr>
          <p:nvPr/>
        </p:nvSpPr>
        <p:spPr bwMode="auto">
          <a:xfrm>
            <a:off x="2803525" y="1557338"/>
            <a:ext cx="111125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 b="0">
                <a:solidFill>
                  <a:srgbClr val="000000"/>
                </a:solidFill>
              </a:rPr>
              <a:t> </a:t>
            </a:r>
            <a:endParaRPr lang="fr-FR"/>
          </a:p>
        </p:txBody>
      </p:sp>
      <p:sp>
        <p:nvSpPr>
          <p:cNvPr id="21511" name="Rectangle 7184"/>
          <p:cNvSpPr>
            <a:spLocks noChangeArrowheads="1"/>
          </p:cNvSpPr>
          <p:nvPr/>
        </p:nvSpPr>
        <p:spPr bwMode="auto">
          <a:xfrm>
            <a:off x="3244850" y="1557338"/>
            <a:ext cx="111125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 b="0">
                <a:solidFill>
                  <a:srgbClr val="000000"/>
                </a:solidFill>
              </a:rPr>
              <a:t> </a:t>
            </a:r>
            <a:endParaRPr lang="fr-FR"/>
          </a:p>
        </p:txBody>
      </p:sp>
      <p:sp>
        <p:nvSpPr>
          <p:cNvPr id="21512" name="Rectangle 7185"/>
          <p:cNvSpPr>
            <a:spLocks noChangeArrowheads="1"/>
          </p:cNvSpPr>
          <p:nvPr/>
        </p:nvSpPr>
        <p:spPr bwMode="auto">
          <a:xfrm>
            <a:off x="3689350" y="1557338"/>
            <a:ext cx="111125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 b="0">
                <a:solidFill>
                  <a:srgbClr val="000000"/>
                </a:solidFill>
              </a:rPr>
              <a:t> </a:t>
            </a:r>
            <a:endParaRPr lang="fr-FR"/>
          </a:p>
        </p:txBody>
      </p:sp>
      <p:sp>
        <p:nvSpPr>
          <p:cNvPr id="21513" name="Rectangle 7186"/>
          <p:cNvSpPr>
            <a:spLocks noChangeArrowheads="1"/>
          </p:cNvSpPr>
          <p:nvPr/>
        </p:nvSpPr>
        <p:spPr bwMode="auto">
          <a:xfrm>
            <a:off x="4130675" y="1557338"/>
            <a:ext cx="111125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 b="0">
                <a:solidFill>
                  <a:srgbClr val="000000"/>
                </a:solidFill>
              </a:rPr>
              <a:t> </a:t>
            </a:r>
            <a:endParaRPr lang="fr-FR"/>
          </a:p>
        </p:txBody>
      </p:sp>
      <p:sp>
        <p:nvSpPr>
          <p:cNvPr id="21514" name="Rectangle 7187"/>
          <p:cNvSpPr>
            <a:spLocks noChangeArrowheads="1"/>
          </p:cNvSpPr>
          <p:nvPr/>
        </p:nvSpPr>
        <p:spPr bwMode="auto">
          <a:xfrm>
            <a:off x="4573588" y="1557338"/>
            <a:ext cx="111125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 b="0">
                <a:solidFill>
                  <a:srgbClr val="000000"/>
                </a:solidFill>
              </a:rPr>
              <a:t> </a:t>
            </a:r>
            <a:endParaRPr lang="fr-FR"/>
          </a:p>
        </p:txBody>
      </p:sp>
      <p:sp>
        <p:nvSpPr>
          <p:cNvPr id="21515" name="Rectangle 7188"/>
          <p:cNvSpPr>
            <a:spLocks noChangeArrowheads="1"/>
          </p:cNvSpPr>
          <p:nvPr/>
        </p:nvSpPr>
        <p:spPr bwMode="auto">
          <a:xfrm>
            <a:off x="1919288" y="1730375"/>
            <a:ext cx="111125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 b="0">
                <a:solidFill>
                  <a:srgbClr val="000000"/>
                </a:solidFill>
              </a:rPr>
              <a:t> </a:t>
            </a:r>
            <a:endParaRPr lang="fr-FR"/>
          </a:p>
        </p:txBody>
      </p:sp>
      <p:sp>
        <p:nvSpPr>
          <p:cNvPr id="21516" name="Rectangle 7189"/>
          <p:cNvSpPr>
            <a:spLocks noChangeArrowheads="1"/>
          </p:cNvSpPr>
          <p:nvPr/>
        </p:nvSpPr>
        <p:spPr bwMode="auto">
          <a:xfrm>
            <a:off x="1919288" y="1901825"/>
            <a:ext cx="111125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 b="0">
                <a:solidFill>
                  <a:srgbClr val="000000"/>
                </a:solidFill>
              </a:rPr>
              <a:t> </a:t>
            </a:r>
            <a:endParaRPr lang="fr-FR"/>
          </a:p>
        </p:txBody>
      </p:sp>
      <p:sp>
        <p:nvSpPr>
          <p:cNvPr id="21517" name="Rectangle 7190"/>
          <p:cNvSpPr>
            <a:spLocks noChangeArrowheads="1"/>
          </p:cNvSpPr>
          <p:nvPr/>
        </p:nvSpPr>
        <p:spPr bwMode="auto">
          <a:xfrm>
            <a:off x="1919288" y="2074863"/>
            <a:ext cx="111125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 b="0">
                <a:solidFill>
                  <a:srgbClr val="000000"/>
                </a:solidFill>
              </a:rPr>
              <a:t> </a:t>
            </a:r>
            <a:endParaRPr lang="fr-FR"/>
          </a:p>
        </p:txBody>
      </p:sp>
      <p:sp>
        <p:nvSpPr>
          <p:cNvPr id="21518" name="Rectangle 7191"/>
          <p:cNvSpPr>
            <a:spLocks noChangeArrowheads="1"/>
          </p:cNvSpPr>
          <p:nvPr/>
        </p:nvSpPr>
        <p:spPr bwMode="auto">
          <a:xfrm>
            <a:off x="1919288" y="2246313"/>
            <a:ext cx="111125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 b="0">
                <a:solidFill>
                  <a:srgbClr val="000000"/>
                </a:solidFill>
              </a:rPr>
              <a:t> </a:t>
            </a:r>
            <a:endParaRPr lang="fr-FR"/>
          </a:p>
        </p:txBody>
      </p:sp>
      <p:sp>
        <p:nvSpPr>
          <p:cNvPr id="21519" name="Rectangle 7192"/>
          <p:cNvSpPr>
            <a:spLocks noChangeArrowheads="1"/>
          </p:cNvSpPr>
          <p:nvPr/>
        </p:nvSpPr>
        <p:spPr bwMode="auto">
          <a:xfrm>
            <a:off x="1919288" y="2419350"/>
            <a:ext cx="111125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 b="0">
                <a:solidFill>
                  <a:srgbClr val="000000"/>
                </a:solidFill>
              </a:rPr>
              <a:t> </a:t>
            </a:r>
            <a:endParaRPr lang="fr-FR"/>
          </a:p>
        </p:txBody>
      </p:sp>
      <p:sp>
        <p:nvSpPr>
          <p:cNvPr id="21520" name="Rectangle 7193"/>
          <p:cNvSpPr>
            <a:spLocks noChangeArrowheads="1"/>
          </p:cNvSpPr>
          <p:nvPr/>
        </p:nvSpPr>
        <p:spPr bwMode="auto">
          <a:xfrm>
            <a:off x="1919288" y="2590800"/>
            <a:ext cx="111125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 b="0">
                <a:solidFill>
                  <a:srgbClr val="000000"/>
                </a:solidFill>
              </a:rPr>
              <a:t> </a:t>
            </a:r>
            <a:endParaRPr lang="fr-FR"/>
          </a:p>
        </p:txBody>
      </p:sp>
      <p:sp>
        <p:nvSpPr>
          <p:cNvPr id="21521" name="Rectangle 7194"/>
          <p:cNvSpPr>
            <a:spLocks noChangeArrowheads="1"/>
          </p:cNvSpPr>
          <p:nvPr/>
        </p:nvSpPr>
        <p:spPr bwMode="auto">
          <a:xfrm>
            <a:off x="1919288" y="2763838"/>
            <a:ext cx="111125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 b="0">
                <a:solidFill>
                  <a:srgbClr val="000000"/>
                </a:solidFill>
              </a:rPr>
              <a:t> </a:t>
            </a:r>
            <a:endParaRPr lang="fr-FR"/>
          </a:p>
        </p:txBody>
      </p:sp>
      <p:sp>
        <p:nvSpPr>
          <p:cNvPr id="21522" name="Rectangle 7195"/>
          <p:cNvSpPr>
            <a:spLocks noChangeArrowheads="1"/>
          </p:cNvSpPr>
          <p:nvPr/>
        </p:nvSpPr>
        <p:spPr bwMode="auto">
          <a:xfrm>
            <a:off x="1919288" y="2935288"/>
            <a:ext cx="111125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 b="0">
                <a:solidFill>
                  <a:srgbClr val="000000"/>
                </a:solidFill>
              </a:rPr>
              <a:t> </a:t>
            </a:r>
            <a:endParaRPr lang="fr-FR"/>
          </a:p>
        </p:txBody>
      </p:sp>
      <p:sp>
        <p:nvSpPr>
          <p:cNvPr id="21523" name="Rectangle 7196"/>
          <p:cNvSpPr>
            <a:spLocks noChangeArrowheads="1"/>
          </p:cNvSpPr>
          <p:nvPr/>
        </p:nvSpPr>
        <p:spPr bwMode="auto">
          <a:xfrm>
            <a:off x="1919288" y="3108325"/>
            <a:ext cx="111125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 b="0">
                <a:solidFill>
                  <a:srgbClr val="000000"/>
                </a:solidFill>
              </a:rPr>
              <a:t> </a:t>
            </a:r>
            <a:endParaRPr lang="fr-FR"/>
          </a:p>
        </p:txBody>
      </p:sp>
      <p:sp>
        <p:nvSpPr>
          <p:cNvPr id="21524" name="Rectangle 7197"/>
          <p:cNvSpPr>
            <a:spLocks noChangeArrowheads="1"/>
          </p:cNvSpPr>
          <p:nvPr/>
        </p:nvSpPr>
        <p:spPr bwMode="auto">
          <a:xfrm>
            <a:off x="1919288" y="3279775"/>
            <a:ext cx="111125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 b="0">
                <a:solidFill>
                  <a:srgbClr val="000000"/>
                </a:solidFill>
              </a:rPr>
              <a:t> </a:t>
            </a:r>
            <a:endParaRPr lang="fr-FR"/>
          </a:p>
        </p:txBody>
      </p:sp>
      <p:sp>
        <p:nvSpPr>
          <p:cNvPr id="21525" name="Rectangle 7198"/>
          <p:cNvSpPr>
            <a:spLocks noChangeArrowheads="1"/>
          </p:cNvSpPr>
          <p:nvPr/>
        </p:nvSpPr>
        <p:spPr bwMode="auto">
          <a:xfrm>
            <a:off x="1919288" y="3452813"/>
            <a:ext cx="111125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 b="0">
                <a:solidFill>
                  <a:srgbClr val="000000"/>
                </a:solidFill>
              </a:rPr>
              <a:t> </a:t>
            </a:r>
            <a:endParaRPr lang="fr-FR"/>
          </a:p>
        </p:txBody>
      </p:sp>
      <p:sp>
        <p:nvSpPr>
          <p:cNvPr id="21526" name="Rectangle 7199"/>
          <p:cNvSpPr>
            <a:spLocks noChangeArrowheads="1"/>
          </p:cNvSpPr>
          <p:nvPr/>
        </p:nvSpPr>
        <p:spPr bwMode="auto">
          <a:xfrm>
            <a:off x="1919288" y="3624263"/>
            <a:ext cx="111125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 b="0">
                <a:solidFill>
                  <a:srgbClr val="000000"/>
                </a:solidFill>
              </a:rPr>
              <a:t> </a:t>
            </a:r>
            <a:endParaRPr lang="fr-FR"/>
          </a:p>
        </p:txBody>
      </p:sp>
      <p:sp>
        <p:nvSpPr>
          <p:cNvPr id="21527" name="Rectangle 7200"/>
          <p:cNvSpPr>
            <a:spLocks noChangeArrowheads="1"/>
          </p:cNvSpPr>
          <p:nvPr/>
        </p:nvSpPr>
        <p:spPr bwMode="auto">
          <a:xfrm>
            <a:off x="1919288" y="3797300"/>
            <a:ext cx="111125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 b="0">
                <a:solidFill>
                  <a:srgbClr val="000000"/>
                </a:solidFill>
              </a:rPr>
              <a:t> </a:t>
            </a:r>
            <a:endParaRPr lang="fr-FR"/>
          </a:p>
        </p:txBody>
      </p:sp>
      <p:sp>
        <p:nvSpPr>
          <p:cNvPr id="21528" name="Rectangle 7201"/>
          <p:cNvSpPr>
            <a:spLocks noChangeArrowheads="1"/>
          </p:cNvSpPr>
          <p:nvPr/>
        </p:nvSpPr>
        <p:spPr bwMode="auto">
          <a:xfrm>
            <a:off x="1919288" y="3968750"/>
            <a:ext cx="111125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 b="0">
                <a:solidFill>
                  <a:srgbClr val="000000"/>
                </a:solidFill>
              </a:rPr>
              <a:t> </a:t>
            </a:r>
            <a:endParaRPr lang="fr-FR"/>
          </a:p>
        </p:txBody>
      </p:sp>
      <p:sp>
        <p:nvSpPr>
          <p:cNvPr id="21529" name="Rectangle 7202"/>
          <p:cNvSpPr>
            <a:spLocks noChangeArrowheads="1"/>
          </p:cNvSpPr>
          <p:nvPr/>
        </p:nvSpPr>
        <p:spPr bwMode="auto">
          <a:xfrm>
            <a:off x="1919288" y="4141788"/>
            <a:ext cx="111125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 b="0">
                <a:solidFill>
                  <a:srgbClr val="000000"/>
                </a:solidFill>
              </a:rPr>
              <a:t> </a:t>
            </a:r>
            <a:endParaRPr lang="fr-FR"/>
          </a:p>
        </p:txBody>
      </p:sp>
      <p:sp>
        <p:nvSpPr>
          <p:cNvPr id="21530" name="Rectangle 7203"/>
          <p:cNvSpPr>
            <a:spLocks noChangeArrowheads="1"/>
          </p:cNvSpPr>
          <p:nvPr/>
        </p:nvSpPr>
        <p:spPr bwMode="auto">
          <a:xfrm>
            <a:off x="1919288" y="4313238"/>
            <a:ext cx="111125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 b="0">
                <a:solidFill>
                  <a:srgbClr val="000000"/>
                </a:solidFill>
              </a:rPr>
              <a:t> </a:t>
            </a:r>
            <a:endParaRPr lang="fr-FR"/>
          </a:p>
        </p:txBody>
      </p:sp>
      <p:sp>
        <p:nvSpPr>
          <p:cNvPr id="21531" name="Rectangle 7204"/>
          <p:cNvSpPr>
            <a:spLocks noChangeArrowheads="1"/>
          </p:cNvSpPr>
          <p:nvPr/>
        </p:nvSpPr>
        <p:spPr bwMode="auto">
          <a:xfrm>
            <a:off x="1919288" y="4486275"/>
            <a:ext cx="111125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 b="0">
                <a:solidFill>
                  <a:srgbClr val="000000"/>
                </a:solidFill>
              </a:rPr>
              <a:t> </a:t>
            </a:r>
            <a:endParaRPr lang="fr-FR"/>
          </a:p>
        </p:txBody>
      </p:sp>
      <p:sp>
        <p:nvSpPr>
          <p:cNvPr id="21532" name="Rectangle 7205"/>
          <p:cNvSpPr>
            <a:spLocks noChangeArrowheads="1"/>
          </p:cNvSpPr>
          <p:nvPr/>
        </p:nvSpPr>
        <p:spPr bwMode="auto">
          <a:xfrm>
            <a:off x="1919288" y="4657725"/>
            <a:ext cx="111125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 b="0">
                <a:solidFill>
                  <a:srgbClr val="000000"/>
                </a:solidFill>
              </a:rPr>
              <a:t> </a:t>
            </a:r>
            <a:endParaRPr lang="fr-FR"/>
          </a:p>
        </p:txBody>
      </p:sp>
      <p:sp>
        <p:nvSpPr>
          <p:cNvPr id="21533" name="Rectangle 7206"/>
          <p:cNvSpPr>
            <a:spLocks noChangeArrowheads="1"/>
          </p:cNvSpPr>
          <p:nvPr/>
        </p:nvSpPr>
        <p:spPr bwMode="auto">
          <a:xfrm>
            <a:off x="1919288" y="4830763"/>
            <a:ext cx="111125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 b="0">
                <a:solidFill>
                  <a:srgbClr val="000000"/>
                </a:solidFill>
              </a:rPr>
              <a:t> </a:t>
            </a:r>
            <a:endParaRPr lang="fr-FR"/>
          </a:p>
        </p:txBody>
      </p:sp>
      <p:sp>
        <p:nvSpPr>
          <p:cNvPr id="21534" name="Rectangle 7207"/>
          <p:cNvSpPr>
            <a:spLocks noChangeArrowheads="1"/>
          </p:cNvSpPr>
          <p:nvPr/>
        </p:nvSpPr>
        <p:spPr bwMode="auto">
          <a:xfrm>
            <a:off x="1919288" y="5002213"/>
            <a:ext cx="111125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 b="0">
                <a:solidFill>
                  <a:srgbClr val="000000"/>
                </a:solidFill>
              </a:rPr>
              <a:t> </a:t>
            </a:r>
            <a:endParaRPr lang="fr-FR"/>
          </a:p>
        </p:txBody>
      </p:sp>
      <p:sp>
        <p:nvSpPr>
          <p:cNvPr id="21535" name="Rectangle 7208"/>
          <p:cNvSpPr>
            <a:spLocks noChangeArrowheads="1"/>
          </p:cNvSpPr>
          <p:nvPr/>
        </p:nvSpPr>
        <p:spPr bwMode="auto">
          <a:xfrm>
            <a:off x="1919288" y="5175250"/>
            <a:ext cx="111125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 b="0">
                <a:solidFill>
                  <a:srgbClr val="000000"/>
                </a:solidFill>
              </a:rPr>
              <a:t> </a:t>
            </a:r>
            <a:endParaRPr lang="fr-FR"/>
          </a:p>
        </p:txBody>
      </p:sp>
      <p:sp>
        <p:nvSpPr>
          <p:cNvPr id="21536" name="Rectangle 7209"/>
          <p:cNvSpPr>
            <a:spLocks noChangeArrowheads="1"/>
          </p:cNvSpPr>
          <p:nvPr/>
        </p:nvSpPr>
        <p:spPr bwMode="auto">
          <a:xfrm>
            <a:off x="4573588" y="5346700"/>
            <a:ext cx="111125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 b="0">
                <a:solidFill>
                  <a:srgbClr val="000000"/>
                </a:solidFill>
              </a:rPr>
              <a:t> </a:t>
            </a:r>
            <a:endParaRPr lang="fr-FR"/>
          </a:p>
        </p:txBody>
      </p:sp>
      <p:sp>
        <p:nvSpPr>
          <p:cNvPr id="21537" name="Rectangle 7210"/>
          <p:cNvSpPr>
            <a:spLocks noChangeArrowheads="1"/>
          </p:cNvSpPr>
          <p:nvPr/>
        </p:nvSpPr>
        <p:spPr bwMode="auto">
          <a:xfrm>
            <a:off x="6064250" y="5519738"/>
            <a:ext cx="16065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400" b="0">
                <a:solidFill>
                  <a:srgbClr val="000000"/>
                </a:solidFill>
              </a:rPr>
              <a:t>* excepté en cas de </a:t>
            </a:r>
            <a:endParaRPr lang="fr-FR" sz="1400"/>
          </a:p>
        </p:txBody>
      </p:sp>
      <p:sp>
        <p:nvSpPr>
          <p:cNvPr id="21538" name="Rectangle 7211"/>
          <p:cNvSpPr>
            <a:spLocks noChangeArrowheads="1"/>
          </p:cNvSpPr>
          <p:nvPr/>
        </p:nvSpPr>
        <p:spPr bwMode="auto">
          <a:xfrm>
            <a:off x="7426325" y="5519738"/>
            <a:ext cx="447675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 b="0">
                <a:solidFill>
                  <a:srgbClr val="000000"/>
                </a:solidFill>
              </a:rPr>
              <a:t>         </a:t>
            </a:r>
            <a:endParaRPr lang="fr-FR"/>
          </a:p>
        </p:txBody>
      </p:sp>
      <p:sp>
        <p:nvSpPr>
          <p:cNvPr id="21539" name="Rectangle 7212"/>
          <p:cNvSpPr>
            <a:spLocks noChangeArrowheads="1"/>
          </p:cNvSpPr>
          <p:nvPr/>
        </p:nvSpPr>
        <p:spPr bwMode="auto">
          <a:xfrm>
            <a:off x="6169025" y="5730875"/>
            <a:ext cx="12223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400" b="0">
                <a:solidFill>
                  <a:srgbClr val="000000"/>
                </a:solidFill>
              </a:rPr>
              <a:t>succès dans la </a:t>
            </a:r>
            <a:endParaRPr lang="fr-FR" sz="1400"/>
          </a:p>
        </p:txBody>
      </p:sp>
      <p:sp>
        <p:nvSpPr>
          <p:cNvPr id="21540" name="Rectangle 7213"/>
          <p:cNvSpPr>
            <a:spLocks noChangeArrowheads="1"/>
          </p:cNvSpPr>
          <p:nvPr/>
        </p:nvSpPr>
        <p:spPr bwMode="auto">
          <a:xfrm>
            <a:off x="6237288" y="5959475"/>
            <a:ext cx="92551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400" b="0">
                <a:solidFill>
                  <a:srgbClr val="000000"/>
                </a:solidFill>
              </a:rPr>
              <a:t>réanimation</a:t>
            </a:r>
            <a:endParaRPr lang="fr-FR" sz="1400"/>
          </a:p>
        </p:txBody>
      </p:sp>
      <p:sp>
        <p:nvSpPr>
          <p:cNvPr id="21541" name="Rectangle 7214"/>
          <p:cNvSpPr>
            <a:spLocks noChangeArrowheads="1"/>
          </p:cNvSpPr>
          <p:nvPr/>
        </p:nvSpPr>
        <p:spPr bwMode="auto">
          <a:xfrm>
            <a:off x="6688138" y="5864225"/>
            <a:ext cx="111125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 b="0">
                <a:solidFill>
                  <a:srgbClr val="000000"/>
                </a:solidFill>
              </a:rPr>
              <a:t> </a:t>
            </a:r>
            <a:endParaRPr lang="fr-FR"/>
          </a:p>
        </p:txBody>
      </p:sp>
      <p:sp>
        <p:nvSpPr>
          <p:cNvPr id="21542" name="Rectangle 7215"/>
          <p:cNvSpPr>
            <a:spLocks noChangeArrowheads="1"/>
          </p:cNvSpPr>
          <p:nvPr/>
        </p:nvSpPr>
        <p:spPr bwMode="auto">
          <a:xfrm>
            <a:off x="1919288" y="6034088"/>
            <a:ext cx="111125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 b="0">
                <a:solidFill>
                  <a:srgbClr val="000000"/>
                </a:solidFill>
              </a:rPr>
              <a:t> </a:t>
            </a:r>
            <a:endParaRPr lang="fr-FR"/>
          </a:p>
        </p:txBody>
      </p:sp>
      <p:sp>
        <p:nvSpPr>
          <p:cNvPr id="21543" name="Rectangle 7216"/>
          <p:cNvSpPr>
            <a:spLocks noChangeArrowheads="1"/>
          </p:cNvSpPr>
          <p:nvPr/>
        </p:nvSpPr>
        <p:spPr bwMode="auto">
          <a:xfrm>
            <a:off x="4383088" y="2036763"/>
            <a:ext cx="1712912" cy="5270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1544" name="Rectangle 7217"/>
          <p:cNvSpPr>
            <a:spLocks noChangeArrowheads="1"/>
          </p:cNvSpPr>
          <p:nvPr/>
        </p:nvSpPr>
        <p:spPr bwMode="auto">
          <a:xfrm>
            <a:off x="4610100" y="2084388"/>
            <a:ext cx="13652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600" b="0"/>
              <a:t>Asphyxie avec </a:t>
            </a:r>
            <a:endParaRPr lang="fr-FR" sz="1600"/>
          </a:p>
        </p:txBody>
      </p:sp>
      <p:sp>
        <p:nvSpPr>
          <p:cNvPr id="21545" name="Rectangle 7218"/>
          <p:cNvSpPr>
            <a:spLocks noChangeArrowheads="1"/>
          </p:cNvSpPr>
          <p:nvPr/>
        </p:nvSpPr>
        <p:spPr bwMode="auto">
          <a:xfrm>
            <a:off x="4781550" y="2293938"/>
            <a:ext cx="8921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600" b="0"/>
              <a:t>cyanose *</a:t>
            </a:r>
            <a:endParaRPr lang="fr-FR" sz="1600"/>
          </a:p>
        </p:txBody>
      </p:sp>
      <p:sp>
        <p:nvSpPr>
          <p:cNvPr id="21546" name="Rectangle 7219"/>
          <p:cNvSpPr>
            <a:spLocks noChangeArrowheads="1"/>
          </p:cNvSpPr>
          <p:nvPr/>
        </p:nvSpPr>
        <p:spPr bwMode="auto">
          <a:xfrm>
            <a:off x="5473700" y="2293938"/>
            <a:ext cx="117475" cy="24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400" b="0">
                <a:solidFill>
                  <a:srgbClr val="006699"/>
                </a:solidFill>
                <a:latin typeface="Times New Roman" charset="0"/>
              </a:rPr>
              <a:t> </a:t>
            </a:r>
            <a:endParaRPr lang="fr-FR"/>
          </a:p>
        </p:txBody>
      </p:sp>
      <p:sp>
        <p:nvSpPr>
          <p:cNvPr id="21547" name="Rectangle 7220"/>
          <p:cNvSpPr>
            <a:spLocks noChangeArrowheads="1"/>
          </p:cNvSpPr>
          <p:nvPr/>
        </p:nvSpPr>
        <p:spPr bwMode="auto">
          <a:xfrm>
            <a:off x="4648200" y="2935288"/>
            <a:ext cx="812800" cy="109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1548" name="Rectangle 7221"/>
          <p:cNvSpPr>
            <a:spLocks noChangeArrowheads="1"/>
          </p:cNvSpPr>
          <p:nvPr/>
        </p:nvSpPr>
        <p:spPr bwMode="auto">
          <a:xfrm>
            <a:off x="4724400" y="2979738"/>
            <a:ext cx="8350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600" b="0"/>
              <a:t>Coupure </a:t>
            </a:r>
            <a:endParaRPr lang="fr-FR" sz="1600"/>
          </a:p>
        </p:txBody>
      </p:sp>
      <p:sp>
        <p:nvSpPr>
          <p:cNvPr id="21549" name="Rectangle 7222"/>
          <p:cNvSpPr>
            <a:spLocks noChangeArrowheads="1"/>
          </p:cNvSpPr>
          <p:nvPr/>
        </p:nvSpPr>
        <p:spPr bwMode="auto">
          <a:xfrm>
            <a:off x="4876800" y="3181350"/>
            <a:ext cx="6207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600" b="0"/>
              <a:t>rapide </a:t>
            </a:r>
            <a:endParaRPr lang="fr-FR" sz="1600"/>
          </a:p>
        </p:txBody>
      </p:sp>
      <p:sp>
        <p:nvSpPr>
          <p:cNvPr id="21550" name="Rectangle 7223"/>
          <p:cNvSpPr>
            <a:spLocks noChangeArrowheads="1"/>
          </p:cNvSpPr>
          <p:nvPr/>
        </p:nvSpPr>
        <p:spPr bwMode="auto">
          <a:xfrm>
            <a:off x="5041900" y="3381375"/>
            <a:ext cx="2825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600" b="0"/>
              <a:t>du </a:t>
            </a:r>
            <a:endParaRPr lang="fr-FR" sz="1600"/>
          </a:p>
        </p:txBody>
      </p:sp>
      <p:sp>
        <p:nvSpPr>
          <p:cNvPr id="21551" name="Rectangle 7224"/>
          <p:cNvSpPr>
            <a:spLocks noChangeArrowheads="1"/>
          </p:cNvSpPr>
          <p:nvPr/>
        </p:nvSpPr>
        <p:spPr bwMode="auto">
          <a:xfrm>
            <a:off x="4800600" y="3584575"/>
            <a:ext cx="6778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600" b="0"/>
              <a:t>courant</a:t>
            </a:r>
            <a:endParaRPr lang="fr-FR" sz="1600"/>
          </a:p>
        </p:txBody>
      </p:sp>
      <p:sp>
        <p:nvSpPr>
          <p:cNvPr id="21552" name="Rectangle 7225"/>
          <p:cNvSpPr>
            <a:spLocks noChangeArrowheads="1"/>
          </p:cNvSpPr>
          <p:nvPr/>
        </p:nvSpPr>
        <p:spPr bwMode="auto">
          <a:xfrm>
            <a:off x="5389563" y="3584575"/>
            <a:ext cx="1174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400" b="0">
                <a:solidFill>
                  <a:srgbClr val="006699"/>
                </a:solidFill>
                <a:latin typeface="Times New Roman" charset="0"/>
              </a:rPr>
              <a:t> </a:t>
            </a:r>
            <a:endParaRPr lang="fr-FR"/>
          </a:p>
        </p:txBody>
      </p:sp>
      <p:sp>
        <p:nvSpPr>
          <p:cNvPr id="21553" name="Rectangle 7226"/>
          <p:cNvSpPr>
            <a:spLocks noChangeArrowheads="1"/>
          </p:cNvSpPr>
          <p:nvPr/>
        </p:nvSpPr>
        <p:spPr bwMode="auto">
          <a:xfrm>
            <a:off x="2360613" y="4013200"/>
            <a:ext cx="2287587" cy="13684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1554" name="Rectangle 7227"/>
          <p:cNvSpPr>
            <a:spLocks noChangeArrowheads="1"/>
          </p:cNvSpPr>
          <p:nvPr/>
        </p:nvSpPr>
        <p:spPr bwMode="auto">
          <a:xfrm>
            <a:off x="2514600" y="4038600"/>
            <a:ext cx="20780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600" b="0"/>
              <a:t>La respiration normale </a:t>
            </a:r>
            <a:endParaRPr lang="fr-FR" sz="1600"/>
          </a:p>
        </p:txBody>
      </p:sp>
      <p:sp>
        <p:nvSpPr>
          <p:cNvPr id="21555" name="Rectangle 7228"/>
          <p:cNvSpPr>
            <a:spLocks noChangeArrowheads="1"/>
          </p:cNvSpPr>
          <p:nvPr/>
        </p:nvSpPr>
        <p:spPr bwMode="auto">
          <a:xfrm>
            <a:off x="2514600" y="4264025"/>
            <a:ext cx="2101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600" b="0"/>
              <a:t>reprend spontanément </a:t>
            </a:r>
            <a:endParaRPr lang="fr-FR" sz="1600"/>
          </a:p>
        </p:txBody>
      </p:sp>
      <p:sp>
        <p:nvSpPr>
          <p:cNvPr id="21556" name="Rectangle 7229"/>
          <p:cNvSpPr>
            <a:spLocks noChangeArrowheads="1"/>
          </p:cNvSpPr>
          <p:nvPr/>
        </p:nvSpPr>
        <p:spPr bwMode="auto">
          <a:xfrm>
            <a:off x="2638425" y="4556125"/>
            <a:ext cx="16700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600" b="0"/>
              <a:t>ou après quelques</a:t>
            </a:r>
            <a:endParaRPr lang="fr-FR" sz="1600"/>
          </a:p>
        </p:txBody>
      </p:sp>
      <p:sp>
        <p:nvSpPr>
          <p:cNvPr id="21557" name="Rectangle 7230"/>
          <p:cNvSpPr>
            <a:spLocks noChangeArrowheads="1"/>
          </p:cNvSpPr>
          <p:nvPr/>
        </p:nvSpPr>
        <p:spPr bwMode="auto">
          <a:xfrm>
            <a:off x="4087813" y="4465638"/>
            <a:ext cx="117475" cy="24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400" b="0">
                <a:solidFill>
                  <a:srgbClr val="006699"/>
                </a:solidFill>
                <a:latin typeface="Times New Roman" charset="0"/>
              </a:rPr>
              <a:t> </a:t>
            </a:r>
            <a:endParaRPr lang="fr-FR"/>
          </a:p>
        </p:txBody>
      </p:sp>
      <p:sp>
        <p:nvSpPr>
          <p:cNvPr id="21558" name="Rectangle 7231"/>
          <p:cNvSpPr>
            <a:spLocks noChangeArrowheads="1"/>
          </p:cNvSpPr>
          <p:nvPr/>
        </p:nvSpPr>
        <p:spPr bwMode="auto">
          <a:xfrm>
            <a:off x="2743200" y="4784725"/>
            <a:ext cx="142398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600" b="0"/>
              <a:t>manœuvres de </a:t>
            </a:r>
            <a:endParaRPr lang="fr-FR" sz="1600"/>
          </a:p>
        </p:txBody>
      </p:sp>
      <p:sp>
        <p:nvSpPr>
          <p:cNvPr id="21559" name="Rectangle 7232"/>
          <p:cNvSpPr>
            <a:spLocks noChangeArrowheads="1"/>
          </p:cNvSpPr>
          <p:nvPr/>
        </p:nvSpPr>
        <p:spPr bwMode="auto">
          <a:xfrm>
            <a:off x="2590800" y="5029200"/>
            <a:ext cx="18145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600" b="0"/>
              <a:t>ventilation artificielle</a:t>
            </a:r>
            <a:endParaRPr lang="fr-FR" sz="1600"/>
          </a:p>
        </p:txBody>
      </p:sp>
      <p:sp>
        <p:nvSpPr>
          <p:cNvPr id="21560" name="Rectangle 7233"/>
          <p:cNvSpPr>
            <a:spLocks noChangeArrowheads="1"/>
          </p:cNvSpPr>
          <p:nvPr/>
        </p:nvSpPr>
        <p:spPr bwMode="auto">
          <a:xfrm>
            <a:off x="4216400" y="4870450"/>
            <a:ext cx="1174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400" b="0">
                <a:solidFill>
                  <a:srgbClr val="006699"/>
                </a:solidFill>
                <a:latin typeface="Times New Roman" charset="0"/>
              </a:rPr>
              <a:t> </a:t>
            </a:r>
            <a:endParaRPr lang="fr-FR"/>
          </a:p>
        </p:txBody>
      </p:sp>
      <p:sp>
        <p:nvSpPr>
          <p:cNvPr id="21561" name="Rectangle 7234"/>
          <p:cNvSpPr>
            <a:spLocks noChangeArrowheads="1"/>
          </p:cNvSpPr>
          <p:nvPr/>
        </p:nvSpPr>
        <p:spPr bwMode="auto">
          <a:xfrm>
            <a:off x="6164263" y="4013200"/>
            <a:ext cx="1712912" cy="796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1562" name="Rectangle 7235"/>
          <p:cNvSpPr>
            <a:spLocks noChangeArrowheads="1"/>
          </p:cNvSpPr>
          <p:nvPr/>
        </p:nvSpPr>
        <p:spPr bwMode="auto">
          <a:xfrm>
            <a:off x="6734175" y="4064000"/>
            <a:ext cx="8255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600" b="0"/>
              <a:t>Perte de </a:t>
            </a:r>
            <a:endParaRPr lang="fr-FR" sz="1600"/>
          </a:p>
        </p:txBody>
      </p:sp>
      <p:sp>
        <p:nvSpPr>
          <p:cNvPr id="21563" name="Rectangle 7236"/>
          <p:cNvSpPr>
            <a:spLocks noChangeArrowheads="1"/>
          </p:cNvSpPr>
          <p:nvPr/>
        </p:nvSpPr>
        <p:spPr bwMode="auto">
          <a:xfrm>
            <a:off x="6491288" y="4264025"/>
            <a:ext cx="12969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600" b="0"/>
              <a:t>connaissance </a:t>
            </a:r>
            <a:endParaRPr lang="fr-FR" sz="1600"/>
          </a:p>
        </p:txBody>
      </p:sp>
      <p:sp>
        <p:nvSpPr>
          <p:cNvPr id="21564" name="Rectangle 7238"/>
          <p:cNvSpPr>
            <a:spLocks noChangeArrowheads="1"/>
          </p:cNvSpPr>
          <p:nvPr/>
        </p:nvSpPr>
        <p:spPr bwMode="auto">
          <a:xfrm>
            <a:off x="7543800" y="4264025"/>
            <a:ext cx="1174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400" b="0">
                <a:solidFill>
                  <a:srgbClr val="006699"/>
                </a:solidFill>
                <a:latin typeface="Times New Roman" charset="0"/>
              </a:rPr>
              <a:t> </a:t>
            </a:r>
            <a:endParaRPr lang="fr-FR"/>
          </a:p>
        </p:txBody>
      </p:sp>
      <p:sp>
        <p:nvSpPr>
          <p:cNvPr id="21565" name="Rectangle 7239"/>
          <p:cNvSpPr>
            <a:spLocks noChangeArrowheads="1"/>
          </p:cNvSpPr>
          <p:nvPr/>
        </p:nvSpPr>
        <p:spPr bwMode="auto">
          <a:xfrm>
            <a:off x="6388100" y="4468813"/>
            <a:ext cx="1409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600">
                <a:solidFill>
                  <a:srgbClr val="0033CC"/>
                </a:solidFill>
              </a:rPr>
              <a:t>syncope bleue</a:t>
            </a:r>
          </a:p>
        </p:txBody>
      </p:sp>
      <p:sp>
        <p:nvSpPr>
          <p:cNvPr id="21566" name="Rectangle 7241"/>
          <p:cNvSpPr>
            <a:spLocks noChangeArrowheads="1"/>
          </p:cNvSpPr>
          <p:nvPr/>
        </p:nvSpPr>
        <p:spPr bwMode="auto">
          <a:xfrm>
            <a:off x="6194425" y="5145088"/>
            <a:ext cx="1682750" cy="3619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1567" name="Rectangle 7242"/>
          <p:cNvSpPr>
            <a:spLocks noChangeArrowheads="1"/>
          </p:cNvSpPr>
          <p:nvPr/>
        </p:nvSpPr>
        <p:spPr bwMode="auto">
          <a:xfrm>
            <a:off x="6629400" y="5195888"/>
            <a:ext cx="4873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600" b="0"/>
              <a:t>Mort*</a:t>
            </a:r>
            <a:endParaRPr lang="fr-FR" sz="1600"/>
          </a:p>
        </p:txBody>
      </p:sp>
      <p:sp>
        <p:nvSpPr>
          <p:cNvPr id="21568" name="Rectangle 7243"/>
          <p:cNvSpPr>
            <a:spLocks noChangeArrowheads="1"/>
          </p:cNvSpPr>
          <p:nvPr/>
        </p:nvSpPr>
        <p:spPr bwMode="auto">
          <a:xfrm>
            <a:off x="7312025" y="5195888"/>
            <a:ext cx="117475" cy="24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400" b="0">
                <a:solidFill>
                  <a:srgbClr val="006699"/>
                </a:solidFill>
                <a:latin typeface="Times New Roman" charset="0"/>
              </a:rPr>
              <a:t> </a:t>
            </a:r>
            <a:endParaRPr lang="fr-FR"/>
          </a:p>
        </p:txBody>
      </p:sp>
      <p:sp>
        <p:nvSpPr>
          <p:cNvPr id="21569" name="Freeform 7244"/>
          <p:cNvSpPr>
            <a:spLocks/>
          </p:cNvSpPr>
          <p:nvPr/>
        </p:nvSpPr>
        <p:spPr bwMode="auto">
          <a:xfrm>
            <a:off x="4508500" y="2844800"/>
            <a:ext cx="1235075" cy="1063625"/>
          </a:xfrm>
          <a:custGeom>
            <a:avLst/>
            <a:gdLst>
              <a:gd name="T0" fmla="*/ 307975 w 778"/>
              <a:gd name="T1" fmla="*/ 0 h 670"/>
              <a:gd name="T2" fmla="*/ 0 w 778"/>
              <a:gd name="T3" fmla="*/ 530225 h 670"/>
              <a:gd name="T4" fmla="*/ 307975 w 778"/>
              <a:gd name="T5" fmla="*/ 1063625 h 670"/>
              <a:gd name="T6" fmla="*/ 927100 w 778"/>
              <a:gd name="T7" fmla="*/ 1063625 h 670"/>
              <a:gd name="T8" fmla="*/ 1235075 w 778"/>
              <a:gd name="T9" fmla="*/ 530225 h 670"/>
              <a:gd name="T10" fmla="*/ 927100 w 778"/>
              <a:gd name="T11" fmla="*/ 0 h 670"/>
              <a:gd name="T12" fmla="*/ 307975 w 778"/>
              <a:gd name="T13" fmla="*/ 0 h 67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778"/>
              <a:gd name="T22" fmla="*/ 0 h 670"/>
              <a:gd name="T23" fmla="*/ 778 w 778"/>
              <a:gd name="T24" fmla="*/ 670 h 67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778" h="670">
                <a:moveTo>
                  <a:pt x="194" y="0"/>
                </a:moveTo>
                <a:lnTo>
                  <a:pt x="0" y="334"/>
                </a:lnTo>
                <a:lnTo>
                  <a:pt x="194" y="670"/>
                </a:lnTo>
                <a:lnTo>
                  <a:pt x="584" y="670"/>
                </a:lnTo>
                <a:lnTo>
                  <a:pt x="778" y="334"/>
                </a:lnTo>
                <a:lnTo>
                  <a:pt x="584" y="0"/>
                </a:lnTo>
                <a:lnTo>
                  <a:pt x="194" y="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21570" name="Group 7247"/>
          <p:cNvGrpSpPr>
            <a:grpSpLocks/>
          </p:cNvGrpSpPr>
          <p:nvPr/>
        </p:nvGrpSpPr>
        <p:grpSpPr bwMode="auto">
          <a:xfrm>
            <a:off x="5181600" y="1600200"/>
            <a:ext cx="100013" cy="452438"/>
            <a:chOff x="3172" y="1000"/>
            <a:chExt cx="63" cy="285"/>
          </a:xfrm>
        </p:grpSpPr>
        <p:sp>
          <p:nvSpPr>
            <p:cNvPr id="21596" name="Line 7245"/>
            <p:cNvSpPr>
              <a:spLocks noChangeShapeType="1"/>
            </p:cNvSpPr>
            <p:nvPr/>
          </p:nvSpPr>
          <p:spPr bwMode="auto">
            <a:xfrm>
              <a:off x="3202" y="1000"/>
              <a:ext cx="1" cy="22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1597" name="Freeform 7246"/>
            <p:cNvSpPr>
              <a:spLocks/>
            </p:cNvSpPr>
            <p:nvPr/>
          </p:nvSpPr>
          <p:spPr bwMode="auto">
            <a:xfrm>
              <a:off x="3172" y="1222"/>
              <a:ext cx="63" cy="63"/>
            </a:xfrm>
            <a:custGeom>
              <a:avLst/>
              <a:gdLst>
                <a:gd name="T0" fmla="*/ 0 w 63"/>
                <a:gd name="T1" fmla="*/ 0 h 63"/>
                <a:gd name="T2" fmla="*/ 32 w 63"/>
                <a:gd name="T3" fmla="*/ 63 h 63"/>
                <a:gd name="T4" fmla="*/ 63 w 63"/>
                <a:gd name="T5" fmla="*/ 0 h 63"/>
                <a:gd name="T6" fmla="*/ 0 w 63"/>
                <a:gd name="T7" fmla="*/ 0 h 6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"/>
                <a:gd name="T13" fmla="*/ 0 h 63"/>
                <a:gd name="T14" fmla="*/ 63 w 63"/>
                <a:gd name="T15" fmla="*/ 63 h 6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" h="63">
                  <a:moveTo>
                    <a:pt x="0" y="0"/>
                  </a:moveTo>
                  <a:lnTo>
                    <a:pt x="32" y="63"/>
                  </a:lnTo>
                  <a:lnTo>
                    <a:pt x="6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1571" name="Group 7250"/>
          <p:cNvGrpSpPr>
            <a:grpSpLocks/>
          </p:cNvGrpSpPr>
          <p:nvPr/>
        </p:nvGrpSpPr>
        <p:grpSpPr bwMode="auto">
          <a:xfrm>
            <a:off x="5021263" y="2560638"/>
            <a:ext cx="98425" cy="227012"/>
            <a:chOff x="3163" y="1613"/>
            <a:chExt cx="62" cy="143"/>
          </a:xfrm>
        </p:grpSpPr>
        <p:sp>
          <p:nvSpPr>
            <p:cNvPr id="21594" name="Line 7248"/>
            <p:cNvSpPr>
              <a:spLocks noChangeShapeType="1"/>
            </p:cNvSpPr>
            <p:nvPr/>
          </p:nvSpPr>
          <p:spPr bwMode="auto">
            <a:xfrm>
              <a:off x="3193" y="1613"/>
              <a:ext cx="1" cy="8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1595" name="Freeform 7249"/>
            <p:cNvSpPr>
              <a:spLocks/>
            </p:cNvSpPr>
            <p:nvPr/>
          </p:nvSpPr>
          <p:spPr bwMode="auto">
            <a:xfrm>
              <a:off x="3163" y="1694"/>
              <a:ext cx="62" cy="62"/>
            </a:xfrm>
            <a:custGeom>
              <a:avLst/>
              <a:gdLst>
                <a:gd name="T0" fmla="*/ 0 w 62"/>
                <a:gd name="T1" fmla="*/ 0 h 62"/>
                <a:gd name="T2" fmla="*/ 30 w 62"/>
                <a:gd name="T3" fmla="*/ 62 h 62"/>
                <a:gd name="T4" fmla="*/ 62 w 62"/>
                <a:gd name="T5" fmla="*/ 0 h 62"/>
                <a:gd name="T6" fmla="*/ 0 w 62"/>
                <a:gd name="T7" fmla="*/ 0 h 6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2"/>
                <a:gd name="T13" fmla="*/ 0 h 62"/>
                <a:gd name="T14" fmla="*/ 62 w 62"/>
                <a:gd name="T15" fmla="*/ 62 h 6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2" h="62">
                  <a:moveTo>
                    <a:pt x="0" y="0"/>
                  </a:moveTo>
                  <a:lnTo>
                    <a:pt x="30" y="62"/>
                  </a:lnTo>
                  <a:lnTo>
                    <a:pt x="6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21572" name="Line 7251"/>
          <p:cNvSpPr>
            <a:spLocks noChangeShapeType="1"/>
          </p:cNvSpPr>
          <p:nvPr/>
        </p:nvSpPr>
        <p:spPr bwMode="auto">
          <a:xfrm flipH="1">
            <a:off x="3494088" y="3348038"/>
            <a:ext cx="1014412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1573" name="Line 7252"/>
          <p:cNvSpPr>
            <a:spLocks noChangeShapeType="1"/>
          </p:cNvSpPr>
          <p:nvPr/>
        </p:nvSpPr>
        <p:spPr bwMode="auto">
          <a:xfrm>
            <a:off x="5743575" y="3348038"/>
            <a:ext cx="1014413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21574" name="Group 7255"/>
          <p:cNvGrpSpPr>
            <a:grpSpLocks/>
          </p:cNvGrpSpPr>
          <p:nvPr/>
        </p:nvGrpSpPr>
        <p:grpSpPr bwMode="auto">
          <a:xfrm>
            <a:off x="3446463" y="3348038"/>
            <a:ext cx="98425" cy="722312"/>
            <a:chOff x="2171" y="2109"/>
            <a:chExt cx="62" cy="455"/>
          </a:xfrm>
        </p:grpSpPr>
        <p:sp>
          <p:nvSpPr>
            <p:cNvPr id="21592" name="Line 7253"/>
            <p:cNvSpPr>
              <a:spLocks noChangeShapeType="1"/>
            </p:cNvSpPr>
            <p:nvPr/>
          </p:nvSpPr>
          <p:spPr bwMode="auto">
            <a:xfrm>
              <a:off x="2201" y="2109"/>
              <a:ext cx="1" cy="3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1593" name="Freeform 7254"/>
            <p:cNvSpPr>
              <a:spLocks/>
            </p:cNvSpPr>
            <p:nvPr/>
          </p:nvSpPr>
          <p:spPr bwMode="auto">
            <a:xfrm>
              <a:off x="2171" y="2502"/>
              <a:ext cx="62" cy="62"/>
            </a:xfrm>
            <a:custGeom>
              <a:avLst/>
              <a:gdLst>
                <a:gd name="T0" fmla="*/ 0 w 62"/>
                <a:gd name="T1" fmla="*/ 0 h 62"/>
                <a:gd name="T2" fmla="*/ 32 w 62"/>
                <a:gd name="T3" fmla="*/ 62 h 62"/>
                <a:gd name="T4" fmla="*/ 62 w 62"/>
                <a:gd name="T5" fmla="*/ 0 h 62"/>
                <a:gd name="T6" fmla="*/ 0 w 62"/>
                <a:gd name="T7" fmla="*/ 0 h 6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2"/>
                <a:gd name="T13" fmla="*/ 0 h 62"/>
                <a:gd name="T14" fmla="*/ 62 w 62"/>
                <a:gd name="T15" fmla="*/ 62 h 6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2" h="62">
                  <a:moveTo>
                    <a:pt x="0" y="0"/>
                  </a:moveTo>
                  <a:lnTo>
                    <a:pt x="32" y="62"/>
                  </a:lnTo>
                  <a:lnTo>
                    <a:pt x="6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1575" name="Group 7258"/>
          <p:cNvGrpSpPr>
            <a:grpSpLocks/>
          </p:cNvGrpSpPr>
          <p:nvPr/>
        </p:nvGrpSpPr>
        <p:grpSpPr bwMode="auto">
          <a:xfrm>
            <a:off x="6705600" y="3316288"/>
            <a:ext cx="98425" cy="722312"/>
            <a:chOff x="4227" y="2109"/>
            <a:chExt cx="62" cy="455"/>
          </a:xfrm>
        </p:grpSpPr>
        <p:sp>
          <p:nvSpPr>
            <p:cNvPr id="21590" name="Line 7256"/>
            <p:cNvSpPr>
              <a:spLocks noChangeShapeType="1"/>
            </p:cNvSpPr>
            <p:nvPr/>
          </p:nvSpPr>
          <p:spPr bwMode="auto">
            <a:xfrm>
              <a:off x="4257" y="2109"/>
              <a:ext cx="1" cy="3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1591" name="Freeform 7257"/>
            <p:cNvSpPr>
              <a:spLocks/>
            </p:cNvSpPr>
            <p:nvPr/>
          </p:nvSpPr>
          <p:spPr bwMode="auto">
            <a:xfrm>
              <a:off x="4227" y="2502"/>
              <a:ext cx="62" cy="62"/>
            </a:xfrm>
            <a:custGeom>
              <a:avLst/>
              <a:gdLst>
                <a:gd name="T0" fmla="*/ 0 w 62"/>
                <a:gd name="T1" fmla="*/ 0 h 62"/>
                <a:gd name="T2" fmla="*/ 32 w 62"/>
                <a:gd name="T3" fmla="*/ 62 h 62"/>
                <a:gd name="T4" fmla="*/ 62 w 62"/>
                <a:gd name="T5" fmla="*/ 0 h 62"/>
                <a:gd name="T6" fmla="*/ 0 w 62"/>
                <a:gd name="T7" fmla="*/ 0 h 6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2"/>
                <a:gd name="T13" fmla="*/ 0 h 62"/>
                <a:gd name="T14" fmla="*/ 62 w 62"/>
                <a:gd name="T15" fmla="*/ 62 h 6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2" h="62">
                  <a:moveTo>
                    <a:pt x="0" y="0"/>
                  </a:moveTo>
                  <a:lnTo>
                    <a:pt x="32" y="62"/>
                  </a:lnTo>
                  <a:lnTo>
                    <a:pt x="6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1576" name="Group 7261"/>
          <p:cNvGrpSpPr>
            <a:grpSpLocks/>
          </p:cNvGrpSpPr>
          <p:nvPr/>
        </p:nvGrpSpPr>
        <p:grpSpPr bwMode="auto">
          <a:xfrm>
            <a:off x="6710363" y="4806950"/>
            <a:ext cx="98425" cy="382588"/>
            <a:chOff x="4227" y="3028"/>
            <a:chExt cx="62" cy="241"/>
          </a:xfrm>
        </p:grpSpPr>
        <p:sp>
          <p:nvSpPr>
            <p:cNvPr id="21588" name="Line 7259"/>
            <p:cNvSpPr>
              <a:spLocks noChangeShapeType="1"/>
            </p:cNvSpPr>
            <p:nvPr/>
          </p:nvSpPr>
          <p:spPr bwMode="auto">
            <a:xfrm>
              <a:off x="4257" y="3028"/>
              <a:ext cx="1" cy="18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1589" name="Freeform 7260"/>
            <p:cNvSpPr>
              <a:spLocks/>
            </p:cNvSpPr>
            <p:nvPr/>
          </p:nvSpPr>
          <p:spPr bwMode="auto">
            <a:xfrm>
              <a:off x="4227" y="3209"/>
              <a:ext cx="62" cy="60"/>
            </a:xfrm>
            <a:custGeom>
              <a:avLst/>
              <a:gdLst>
                <a:gd name="T0" fmla="*/ 0 w 62"/>
                <a:gd name="T1" fmla="*/ 0 h 60"/>
                <a:gd name="T2" fmla="*/ 32 w 62"/>
                <a:gd name="T3" fmla="*/ 60 h 60"/>
                <a:gd name="T4" fmla="*/ 62 w 62"/>
                <a:gd name="T5" fmla="*/ 0 h 60"/>
                <a:gd name="T6" fmla="*/ 0 w 62"/>
                <a:gd name="T7" fmla="*/ 0 h 6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2"/>
                <a:gd name="T13" fmla="*/ 0 h 60"/>
                <a:gd name="T14" fmla="*/ 62 w 62"/>
                <a:gd name="T15" fmla="*/ 60 h 6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2" h="60">
                  <a:moveTo>
                    <a:pt x="0" y="0"/>
                  </a:moveTo>
                  <a:lnTo>
                    <a:pt x="32" y="60"/>
                  </a:lnTo>
                  <a:lnTo>
                    <a:pt x="6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21577" name="Rectangle 7262"/>
          <p:cNvSpPr>
            <a:spLocks noChangeArrowheads="1"/>
          </p:cNvSpPr>
          <p:nvPr/>
        </p:nvSpPr>
        <p:spPr bwMode="auto">
          <a:xfrm>
            <a:off x="3730625" y="2992438"/>
            <a:ext cx="539750" cy="2682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1578" name="Rectangle 7263"/>
          <p:cNvSpPr>
            <a:spLocks noChangeArrowheads="1"/>
          </p:cNvSpPr>
          <p:nvPr/>
        </p:nvSpPr>
        <p:spPr bwMode="auto">
          <a:xfrm>
            <a:off x="3821113" y="3040063"/>
            <a:ext cx="4064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800" b="0">
                <a:solidFill>
                  <a:srgbClr val="000000"/>
                </a:solidFill>
              </a:rPr>
              <a:t>OUI</a:t>
            </a:r>
            <a:endParaRPr lang="fr-FR" sz="1800"/>
          </a:p>
        </p:txBody>
      </p:sp>
      <p:sp>
        <p:nvSpPr>
          <p:cNvPr id="21579" name="Rectangle 7264"/>
          <p:cNvSpPr>
            <a:spLocks noChangeArrowheads="1"/>
          </p:cNvSpPr>
          <p:nvPr/>
        </p:nvSpPr>
        <p:spPr bwMode="auto">
          <a:xfrm>
            <a:off x="4087813" y="3040063"/>
            <a:ext cx="98425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 b="0">
                <a:solidFill>
                  <a:srgbClr val="000000"/>
                </a:solidFill>
                <a:latin typeface="Times New Roman" charset="0"/>
              </a:rPr>
              <a:t> </a:t>
            </a:r>
            <a:endParaRPr lang="fr-FR"/>
          </a:p>
        </p:txBody>
      </p:sp>
      <p:sp>
        <p:nvSpPr>
          <p:cNvPr id="21580" name="Rectangle 7265"/>
          <p:cNvSpPr>
            <a:spLocks noChangeArrowheads="1"/>
          </p:cNvSpPr>
          <p:nvPr/>
        </p:nvSpPr>
        <p:spPr bwMode="auto">
          <a:xfrm>
            <a:off x="5800725" y="2992438"/>
            <a:ext cx="539750" cy="2682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1581" name="Rectangle 7266"/>
          <p:cNvSpPr>
            <a:spLocks noChangeArrowheads="1"/>
          </p:cNvSpPr>
          <p:nvPr/>
        </p:nvSpPr>
        <p:spPr bwMode="auto">
          <a:xfrm>
            <a:off x="5891213" y="3040063"/>
            <a:ext cx="508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800" b="0">
                <a:solidFill>
                  <a:srgbClr val="000000"/>
                </a:solidFill>
              </a:rPr>
              <a:t>NON</a:t>
            </a:r>
            <a:endParaRPr lang="fr-FR" sz="1800"/>
          </a:p>
        </p:txBody>
      </p:sp>
      <p:sp>
        <p:nvSpPr>
          <p:cNvPr id="21582" name="Rectangle 7267"/>
          <p:cNvSpPr>
            <a:spLocks noChangeArrowheads="1"/>
          </p:cNvSpPr>
          <p:nvPr/>
        </p:nvSpPr>
        <p:spPr bwMode="auto">
          <a:xfrm>
            <a:off x="6215063" y="3040063"/>
            <a:ext cx="98425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 b="0">
                <a:solidFill>
                  <a:srgbClr val="000000"/>
                </a:solidFill>
                <a:latin typeface="Times New Roman" charset="0"/>
              </a:rPr>
              <a:t> </a:t>
            </a:r>
            <a:endParaRPr lang="fr-FR"/>
          </a:p>
        </p:txBody>
      </p:sp>
      <p:sp>
        <p:nvSpPr>
          <p:cNvPr id="21583" name="Text Box 7173"/>
          <p:cNvSpPr txBox="1">
            <a:spLocks noChangeArrowheads="1"/>
          </p:cNvSpPr>
          <p:nvPr/>
        </p:nvSpPr>
        <p:spPr bwMode="auto">
          <a:xfrm>
            <a:off x="2625725" y="914400"/>
            <a:ext cx="5070475" cy="533400"/>
          </a:xfrm>
          <a:prstGeom prst="rect">
            <a:avLst/>
          </a:prstGeom>
          <a:solidFill>
            <a:srgbClr val="FFFFFF"/>
          </a:solidFill>
          <a:ln w="12700" algn="in">
            <a:solidFill>
              <a:srgbClr val="000000"/>
            </a:solidFill>
            <a:miter lim="800000"/>
            <a:headEnd/>
            <a:tailEnd/>
          </a:ln>
        </p:spPr>
        <p:txBody>
          <a:bodyPr lIns="35560" tIns="35560" rIns="35560" bIns="35560"/>
          <a:lstStyle/>
          <a:p>
            <a:pPr algn="ctr"/>
            <a:r>
              <a:rPr lang="fr-FR" sz="1600"/>
              <a:t>Si le trajet du courant  intéresse les muscles respiratoires</a:t>
            </a:r>
            <a:endParaRPr lang="fr-FR" sz="1600" b="0"/>
          </a:p>
        </p:txBody>
      </p:sp>
      <p:grpSp>
        <p:nvGrpSpPr>
          <p:cNvPr id="21584" name="Group 100"/>
          <p:cNvGrpSpPr>
            <a:grpSpLocks/>
          </p:cNvGrpSpPr>
          <p:nvPr/>
        </p:nvGrpSpPr>
        <p:grpSpPr bwMode="auto">
          <a:xfrm>
            <a:off x="7054850" y="1919288"/>
            <a:ext cx="2165350" cy="1189037"/>
            <a:chOff x="4444" y="1209"/>
            <a:chExt cx="1364" cy="749"/>
          </a:xfrm>
        </p:grpSpPr>
        <p:sp>
          <p:nvSpPr>
            <p:cNvPr id="21586" name="AutoShape 7171"/>
            <p:cNvSpPr>
              <a:spLocks noChangeArrowheads="1"/>
            </p:cNvSpPr>
            <p:nvPr/>
          </p:nvSpPr>
          <p:spPr bwMode="auto">
            <a:xfrm>
              <a:off x="4444" y="1209"/>
              <a:ext cx="1364" cy="728"/>
            </a:xfrm>
            <a:prstGeom prst="irregularSeal1">
              <a:avLst/>
            </a:prstGeom>
            <a:solidFill>
              <a:srgbClr val="FF0000"/>
            </a:solidFill>
            <a:ln w="12700" algn="in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36576" tIns="36576" rIns="36576" bIns="36576"/>
            <a:lstStyle/>
            <a:p>
              <a:endParaRPr lang="fr-FR"/>
            </a:p>
          </p:txBody>
        </p:sp>
        <p:pic>
          <p:nvPicPr>
            <p:cNvPr id="21587" name="Picture 7175" descr="HM00386_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24" y="1230"/>
              <a:ext cx="797" cy="728"/>
            </a:xfrm>
            <a:prstGeom prst="rect">
              <a:avLst/>
            </a:prstGeom>
            <a:noFill/>
            <a:ln w="0" algn="in">
              <a:noFill/>
              <a:miter lim="800000"/>
              <a:headEnd/>
              <a:tailEnd/>
            </a:ln>
          </p:spPr>
        </p:pic>
      </p:grpSp>
      <p:pic>
        <p:nvPicPr>
          <p:cNvPr id="21585" name="Picture 7176" descr="BD20062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0200" y="1905000"/>
            <a:ext cx="3025775" cy="1646238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15D46B8-9A5B-51A2-87DF-4B1FED58C844}"/>
              </a:ext>
            </a:extLst>
          </p:cNvPr>
          <p:cNvSpPr/>
          <p:nvPr/>
        </p:nvSpPr>
        <p:spPr bwMode="auto">
          <a:xfrm>
            <a:off x="8409384" y="6453336"/>
            <a:ext cx="1440160" cy="404664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3"/>
          <p:cNvSpPr txBox="1">
            <a:spLocks noChangeArrowheads="1"/>
          </p:cNvSpPr>
          <p:nvPr/>
        </p:nvSpPr>
        <p:spPr bwMode="auto">
          <a:xfrm>
            <a:off x="1066800" y="1409700"/>
            <a:ext cx="7038975" cy="1404938"/>
          </a:xfrm>
          <a:prstGeom prst="rect">
            <a:avLst/>
          </a:prstGeom>
          <a:solidFill>
            <a:srgbClr val="FFFFFF"/>
          </a:solidFill>
          <a:ln w="0" algn="in">
            <a:noFill/>
            <a:miter lim="800000"/>
            <a:headEnd/>
            <a:tailEnd/>
          </a:ln>
        </p:spPr>
        <p:txBody>
          <a:bodyPr lIns="35560" tIns="35560" rIns="35560" bIns="35560"/>
          <a:lstStyle/>
          <a:p>
            <a:r>
              <a:rPr lang="fr-FR" sz="2000" i="1">
                <a:solidFill>
                  <a:srgbClr val="FF0000"/>
                </a:solidFill>
              </a:rPr>
              <a:t>Brûlures électrothermiques</a:t>
            </a:r>
            <a:endParaRPr lang="fr-FR" sz="2000" b="0">
              <a:solidFill>
                <a:srgbClr val="000000"/>
              </a:solidFill>
            </a:endParaRPr>
          </a:p>
          <a:p>
            <a:r>
              <a:rPr lang="fr-FR" sz="1600" b="0">
                <a:solidFill>
                  <a:srgbClr val="000000"/>
                </a:solidFill>
              </a:rPr>
              <a:t>Les brûlures électrothermiques sont provoquées par l’énergie dissipée 	par l’effet Joule tout le long du trajet du courant  dans le corps.</a:t>
            </a:r>
          </a:p>
          <a:p>
            <a:r>
              <a:rPr lang="fr-FR" sz="1600" b="0">
                <a:solidFill>
                  <a:srgbClr val="000000"/>
                </a:solidFill>
              </a:rPr>
              <a:t>Ces brûlures aboutissent à des nécroses internes</a:t>
            </a:r>
          </a:p>
          <a:p>
            <a:r>
              <a:rPr lang="fr-FR" sz="1600" b="0">
                <a:solidFill>
                  <a:srgbClr val="000000"/>
                </a:solidFill>
              </a:rPr>
              <a:t>situées plus particulièrement au niveau des muscles.  </a:t>
            </a:r>
          </a:p>
          <a:p>
            <a:endParaRPr lang="fr-FR" sz="1600" b="0"/>
          </a:p>
        </p:txBody>
      </p:sp>
      <p:pic>
        <p:nvPicPr>
          <p:cNvPr id="22531" name="Picture 1040" descr="C:\DOCUME~1\USER_I~1\LOCALS~1\Temp\npo0000dd.t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07175" y="2209800"/>
            <a:ext cx="3298825" cy="1976438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</p:pic>
      <p:pic>
        <p:nvPicPr>
          <p:cNvPr id="769041" name="Picture 17" descr="PE01916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3124200"/>
            <a:ext cx="2238375" cy="1893888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</p:spPr>
      </p:pic>
      <p:sp>
        <p:nvSpPr>
          <p:cNvPr id="22533" name="Rectangle 21"/>
          <p:cNvSpPr>
            <a:spLocks noChangeArrowheads="1"/>
          </p:cNvSpPr>
          <p:nvPr/>
        </p:nvSpPr>
        <p:spPr bwMode="auto">
          <a:xfrm>
            <a:off x="501650" y="825500"/>
            <a:ext cx="878522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2800" i="1">
                <a:solidFill>
                  <a:srgbClr val="CC3300"/>
                </a:solidFill>
              </a:rPr>
              <a:t> Les effets thermiques</a:t>
            </a:r>
            <a:endParaRPr lang="fr-FR" sz="2800" i="1">
              <a:latin typeface="Times New Roman" charset="0"/>
            </a:endParaRPr>
          </a:p>
        </p:txBody>
      </p:sp>
      <p:sp>
        <p:nvSpPr>
          <p:cNvPr id="769047" name="Text Box 23"/>
          <p:cNvSpPr txBox="1">
            <a:spLocks noChangeArrowheads="1"/>
          </p:cNvSpPr>
          <p:nvPr/>
        </p:nvSpPr>
        <p:spPr bwMode="auto">
          <a:xfrm>
            <a:off x="4419600" y="5029200"/>
            <a:ext cx="5429250" cy="13747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000" i="1">
                <a:solidFill>
                  <a:srgbClr val="FF0000"/>
                </a:solidFill>
              </a:rPr>
              <a:t>Brûlures par  arc et rayonnement lumineux </a:t>
            </a:r>
          </a:p>
          <a:p>
            <a:r>
              <a:rPr lang="fr-FR" sz="1600" b="0">
                <a:solidFill>
                  <a:srgbClr val="000000"/>
                </a:solidFill>
              </a:rPr>
              <a:t>Ce sont des brûlures thermiques, avec projection</a:t>
            </a:r>
          </a:p>
          <a:p>
            <a:r>
              <a:rPr lang="fr-FR" sz="1600" b="0">
                <a:solidFill>
                  <a:srgbClr val="000000"/>
                </a:solidFill>
              </a:rPr>
              <a:t>de particules  métalliques en fusion,</a:t>
            </a:r>
          </a:p>
          <a:p>
            <a:r>
              <a:rPr lang="fr-FR" sz="1600" b="0">
                <a:solidFill>
                  <a:srgbClr val="000000"/>
                </a:solidFill>
              </a:rPr>
              <a:t> au cours de la production de l’arc électrique. </a:t>
            </a:r>
          </a:p>
          <a:p>
            <a:r>
              <a:rPr lang="fr-FR" sz="1600" b="0">
                <a:solidFill>
                  <a:srgbClr val="000000"/>
                </a:solidFill>
              </a:rPr>
              <a:t> La force de la lumière émise brûle les cellules oculaires</a:t>
            </a:r>
            <a:endParaRPr lang="fr-FR"/>
          </a:p>
        </p:txBody>
      </p:sp>
      <p:pic>
        <p:nvPicPr>
          <p:cNvPr id="769050" name="Object 1048" descr="C:\DOCUME~1\USER_I~1\LOCALS~1\Temp\npo0000df.t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4051300"/>
            <a:ext cx="4114800" cy="265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61CB6BA-624A-860A-9DE5-AFD72C64DE40}"/>
              </a:ext>
            </a:extLst>
          </p:cNvPr>
          <p:cNvSpPr/>
          <p:nvPr/>
        </p:nvSpPr>
        <p:spPr bwMode="auto">
          <a:xfrm>
            <a:off x="8409384" y="6453336"/>
            <a:ext cx="1440160" cy="404664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90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90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690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690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69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69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9047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Object 2051" descr="C:\DOCUME~1\USER_I~1\LOCALS~1\Temp\npo0000c0.t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057400"/>
            <a:ext cx="3495675" cy="366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ext Box 4"/>
          <p:cNvSpPr txBox="1">
            <a:spLocks noChangeArrowheads="1"/>
          </p:cNvSpPr>
          <p:nvPr/>
        </p:nvSpPr>
        <p:spPr bwMode="auto">
          <a:xfrm>
            <a:off x="2971800" y="1295400"/>
            <a:ext cx="51069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Qui a déjà pris « une châtaigne »?</a:t>
            </a:r>
          </a:p>
        </p:txBody>
      </p:sp>
      <p:sp>
        <p:nvSpPr>
          <p:cNvPr id="777221" name="Text Box 5"/>
          <p:cNvSpPr txBox="1">
            <a:spLocks noChangeArrowheads="1"/>
          </p:cNvSpPr>
          <p:nvPr/>
        </p:nvSpPr>
        <p:spPr bwMode="auto">
          <a:xfrm>
            <a:off x="4953000" y="3810000"/>
            <a:ext cx="4040188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Le courant alternatif est-il</a:t>
            </a:r>
          </a:p>
          <a:p>
            <a:r>
              <a:rPr lang="fr-FR"/>
              <a:t>plus, ou moins dangereux </a:t>
            </a:r>
          </a:p>
          <a:p>
            <a:r>
              <a:rPr lang="fr-FR"/>
              <a:t>que le courant continu ?</a:t>
            </a:r>
          </a:p>
        </p:txBody>
      </p:sp>
      <p:sp>
        <p:nvSpPr>
          <p:cNvPr id="4101" name="AutoShape 6"/>
          <p:cNvSpPr>
            <a:spLocks noChangeArrowheads="1"/>
          </p:cNvSpPr>
          <p:nvPr/>
        </p:nvSpPr>
        <p:spPr bwMode="auto">
          <a:xfrm flipH="1">
            <a:off x="1295400" y="5181600"/>
            <a:ext cx="609600" cy="914400"/>
          </a:xfrm>
          <a:prstGeom prst="lightningBol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777223" name="Text Box 7"/>
          <p:cNvSpPr txBox="1">
            <a:spLocks noChangeArrowheads="1"/>
          </p:cNvSpPr>
          <p:nvPr/>
        </p:nvSpPr>
        <p:spPr bwMode="auto">
          <a:xfrm>
            <a:off x="4013200" y="2590800"/>
            <a:ext cx="3348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Quel effet cela fait-il ?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1A40C25-4BDE-2CC9-E792-87B0BC1E4E5D}"/>
              </a:ext>
            </a:extLst>
          </p:cNvPr>
          <p:cNvSpPr/>
          <p:nvPr/>
        </p:nvSpPr>
        <p:spPr bwMode="auto">
          <a:xfrm>
            <a:off x="8409384" y="6453336"/>
            <a:ext cx="1440160" cy="404664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7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77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77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7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77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77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7221" grpId="0" autoUpdateAnimBg="0"/>
      <p:bldP spid="777223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5387975" y="5702300"/>
            <a:ext cx="4456113" cy="785813"/>
          </a:xfrm>
          <a:prstGeom prst="rect">
            <a:avLst/>
          </a:prstGeom>
          <a:noFill/>
          <a:ln w="3175" algn="in">
            <a:solidFill>
              <a:schemeClr val="tx1"/>
            </a:solidFill>
            <a:miter lim="800000"/>
            <a:headEnd/>
            <a:tailEnd/>
          </a:ln>
        </p:spPr>
        <p:txBody>
          <a:bodyPr lIns="35560" tIns="35560" rIns="35560" bIns="35560"/>
          <a:lstStyle/>
          <a:p>
            <a:r>
              <a:rPr lang="fr-FR" sz="1400" i="1">
                <a:solidFill>
                  <a:srgbClr val="006699"/>
                </a:solidFill>
              </a:rPr>
              <a:t>CONJONCTIVITE: </a:t>
            </a:r>
            <a:r>
              <a:rPr lang="fr-FR" sz="1400" i="1">
                <a:solidFill>
                  <a:srgbClr val="000000"/>
                </a:solidFill>
              </a:rPr>
              <a:t>Inflammation de la conjonctive</a:t>
            </a:r>
          </a:p>
          <a:p>
            <a:r>
              <a:rPr lang="fr-FR" sz="1200" i="1">
                <a:solidFill>
                  <a:srgbClr val="006699"/>
                </a:solidFill>
                <a:latin typeface="Times New Roman" charset="0"/>
              </a:rPr>
              <a:t>	  </a:t>
            </a:r>
            <a:endParaRPr lang="fr-FR" sz="1200" i="1">
              <a:solidFill>
                <a:srgbClr val="000000"/>
              </a:solidFill>
              <a:latin typeface="Times New Roman" charset="0"/>
            </a:endParaRPr>
          </a:p>
          <a:p>
            <a:r>
              <a:rPr lang="fr-FR" sz="1400" i="1">
                <a:solidFill>
                  <a:srgbClr val="006699"/>
                </a:solidFill>
              </a:rPr>
              <a:t>CATARACTE:</a:t>
            </a:r>
            <a:r>
              <a:rPr lang="fr-FR" sz="1400" i="1">
                <a:solidFill>
                  <a:srgbClr val="000000"/>
                </a:solidFill>
              </a:rPr>
              <a:t>  opacité du cristallin</a:t>
            </a:r>
            <a:endParaRPr lang="fr-FR" sz="1800" b="0"/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4395788" y="29956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23556" name="Rectangle 20"/>
          <p:cNvSpPr>
            <a:spLocks noChangeArrowheads="1"/>
          </p:cNvSpPr>
          <p:nvPr/>
        </p:nvSpPr>
        <p:spPr bwMode="auto">
          <a:xfrm>
            <a:off x="1733550" y="887413"/>
            <a:ext cx="141288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 b="0">
                <a:solidFill>
                  <a:srgbClr val="000000"/>
                </a:solidFill>
                <a:latin typeface="Times New Roman" charset="0"/>
              </a:rPr>
              <a:t> </a:t>
            </a:r>
            <a:endParaRPr lang="fr-FR"/>
          </a:p>
        </p:txBody>
      </p:sp>
      <p:sp>
        <p:nvSpPr>
          <p:cNvPr id="23557" name="Rectangle 21"/>
          <p:cNvSpPr>
            <a:spLocks noChangeArrowheads="1"/>
          </p:cNvSpPr>
          <p:nvPr/>
        </p:nvSpPr>
        <p:spPr bwMode="auto">
          <a:xfrm>
            <a:off x="1733550" y="1063625"/>
            <a:ext cx="141288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 b="0">
                <a:solidFill>
                  <a:srgbClr val="000000"/>
                </a:solidFill>
                <a:latin typeface="Times New Roman" charset="0"/>
              </a:rPr>
              <a:t> </a:t>
            </a:r>
            <a:endParaRPr lang="fr-FR"/>
          </a:p>
        </p:txBody>
      </p:sp>
      <p:sp>
        <p:nvSpPr>
          <p:cNvPr id="23558" name="Rectangle 22"/>
          <p:cNvSpPr>
            <a:spLocks noChangeArrowheads="1"/>
          </p:cNvSpPr>
          <p:nvPr/>
        </p:nvSpPr>
        <p:spPr bwMode="auto">
          <a:xfrm>
            <a:off x="1733550" y="1241425"/>
            <a:ext cx="141288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 b="0">
                <a:solidFill>
                  <a:srgbClr val="000000"/>
                </a:solidFill>
                <a:latin typeface="Times New Roman" charset="0"/>
              </a:rPr>
              <a:t> </a:t>
            </a:r>
            <a:endParaRPr lang="fr-FR"/>
          </a:p>
        </p:txBody>
      </p:sp>
      <p:sp>
        <p:nvSpPr>
          <p:cNvPr id="23559" name="Rectangle 24"/>
          <p:cNvSpPr>
            <a:spLocks noChangeArrowheads="1"/>
          </p:cNvSpPr>
          <p:nvPr/>
        </p:nvSpPr>
        <p:spPr bwMode="auto">
          <a:xfrm>
            <a:off x="1733550" y="1595438"/>
            <a:ext cx="141288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 b="0">
                <a:solidFill>
                  <a:srgbClr val="000000"/>
                </a:solidFill>
                <a:latin typeface="Times New Roman" charset="0"/>
              </a:rPr>
              <a:t> </a:t>
            </a:r>
            <a:endParaRPr lang="fr-FR"/>
          </a:p>
        </p:txBody>
      </p:sp>
      <p:sp>
        <p:nvSpPr>
          <p:cNvPr id="23560" name="Rectangle 26"/>
          <p:cNvSpPr>
            <a:spLocks noChangeArrowheads="1"/>
          </p:cNvSpPr>
          <p:nvPr/>
        </p:nvSpPr>
        <p:spPr bwMode="auto">
          <a:xfrm>
            <a:off x="1733550" y="1949450"/>
            <a:ext cx="141288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 b="0">
                <a:solidFill>
                  <a:srgbClr val="000000"/>
                </a:solidFill>
                <a:latin typeface="Times New Roman" charset="0"/>
              </a:rPr>
              <a:t> </a:t>
            </a:r>
            <a:endParaRPr lang="fr-FR"/>
          </a:p>
        </p:txBody>
      </p:sp>
      <p:sp>
        <p:nvSpPr>
          <p:cNvPr id="23561" name="Rectangle 28"/>
          <p:cNvSpPr>
            <a:spLocks noChangeArrowheads="1"/>
          </p:cNvSpPr>
          <p:nvPr/>
        </p:nvSpPr>
        <p:spPr bwMode="auto">
          <a:xfrm>
            <a:off x="1733550" y="2301875"/>
            <a:ext cx="141288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 b="0">
                <a:solidFill>
                  <a:srgbClr val="000000"/>
                </a:solidFill>
                <a:latin typeface="Times New Roman" charset="0"/>
              </a:rPr>
              <a:t> </a:t>
            </a:r>
            <a:endParaRPr lang="fr-FR"/>
          </a:p>
        </p:txBody>
      </p:sp>
      <p:sp>
        <p:nvSpPr>
          <p:cNvPr id="23562" name="Rectangle 29"/>
          <p:cNvSpPr>
            <a:spLocks noChangeArrowheads="1"/>
          </p:cNvSpPr>
          <p:nvPr/>
        </p:nvSpPr>
        <p:spPr bwMode="auto">
          <a:xfrm>
            <a:off x="1733550" y="2479675"/>
            <a:ext cx="141288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 b="0">
                <a:solidFill>
                  <a:srgbClr val="000000"/>
                </a:solidFill>
                <a:latin typeface="Times New Roman" charset="0"/>
              </a:rPr>
              <a:t> </a:t>
            </a:r>
            <a:endParaRPr lang="fr-FR"/>
          </a:p>
        </p:txBody>
      </p:sp>
      <p:sp>
        <p:nvSpPr>
          <p:cNvPr id="23563" name="Rectangle 30"/>
          <p:cNvSpPr>
            <a:spLocks noChangeArrowheads="1"/>
          </p:cNvSpPr>
          <p:nvPr/>
        </p:nvSpPr>
        <p:spPr bwMode="auto">
          <a:xfrm>
            <a:off x="1733550" y="2655888"/>
            <a:ext cx="141288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 b="0">
                <a:solidFill>
                  <a:srgbClr val="000000"/>
                </a:solidFill>
                <a:latin typeface="Times New Roman" charset="0"/>
              </a:rPr>
              <a:t> </a:t>
            </a:r>
            <a:endParaRPr lang="fr-FR"/>
          </a:p>
        </p:txBody>
      </p:sp>
      <p:sp>
        <p:nvSpPr>
          <p:cNvPr id="23564" name="Rectangle 31"/>
          <p:cNvSpPr>
            <a:spLocks noChangeArrowheads="1"/>
          </p:cNvSpPr>
          <p:nvPr/>
        </p:nvSpPr>
        <p:spPr bwMode="auto">
          <a:xfrm>
            <a:off x="1733550" y="2833688"/>
            <a:ext cx="141288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 b="0">
                <a:solidFill>
                  <a:srgbClr val="000000"/>
                </a:solidFill>
                <a:latin typeface="Times New Roman" charset="0"/>
              </a:rPr>
              <a:t> </a:t>
            </a:r>
            <a:endParaRPr lang="fr-FR"/>
          </a:p>
        </p:txBody>
      </p:sp>
      <p:sp>
        <p:nvSpPr>
          <p:cNvPr id="23565" name="Rectangle 32"/>
          <p:cNvSpPr>
            <a:spLocks noChangeArrowheads="1"/>
          </p:cNvSpPr>
          <p:nvPr/>
        </p:nvSpPr>
        <p:spPr bwMode="auto">
          <a:xfrm>
            <a:off x="1733550" y="3009900"/>
            <a:ext cx="141288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 b="0">
                <a:solidFill>
                  <a:srgbClr val="000000"/>
                </a:solidFill>
                <a:latin typeface="Times New Roman" charset="0"/>
              </a:rPr>
              <a:t> </a:t>
            </a:r>
            <a:endParaRPr lang="fr-FR"/>
          </a:p>
        </p:txBody>
      </p:sp>
      <p:sp>
        <p:nvSpPr>
          <p:cNvPr id="23566" name="Rectangle 33"/>
          <p:cNvSpPr>
            <a:spLocks noChangeArrowheads="1"/>
          </p:cNvSpPr>
          <p:nvPr/>
        </p:nvSpPr>
        <p:spPr bwMode="auto">
          <a:xfrm>
            <a:off x="1733550" y="3187700"/>
            <a:ext cx="141288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 b="0">
                <a:solidFill>
                  <a:srgbClr val="000000"/>
                </a:solidFill>
                <a:latin typeface="Times New Roman" charset="0"/>
              </a:rPr>
              <a:t> </a:t>
            </a:r>
            <a:endParaRPr lang="fr-FR"/>
          </a:p>
        </p:txBody>
      </p:sp>
      <p:sp>
        <p:nvSpPr>
          <p:cNvPr id="23567" name="Rectangle 34"/>
          <p:cNvSpPr>
            <a:spLocks noChangeArrowheads="1"/>
          </p:cNvSpPr>
          <p:nvPr/>
        </p:nvSpPr>
        <p:spPr bwMode="auto">
          <a:xfrm>
            <a:off x="1733550" y="3363913"/>
            <a:ext cx="141288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 b="0">
                <a:solidFill>
                  <a:srgbClr val="000000"/>
                </a:solidFill>
                <a:latin typeface="Times New Roman" charset="0"/>
              </a:rPr>
              <a:t> </a:t>
            </a:r>
            <a:endParaRPr lang="fr-FR"/>
          </a:p>
        </p:txBody>
      </p:sp>
      <p:sp>
        <p:nvSpPr>
          <p:cNvPr id="23568" name="Rectangle 35"/>
          <p:cNvSpPr>
            <a:spLocks noChangeArrowheads="1"/>
          </p:cNvSpPr>
          <p:nvPr/>
        </p:nvSpPr>
        <p:spPr bwMode="auto">
          <a:xfrm>
            <a:off x="1733550" y="3540125"/>
            <a:ext cx="141288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 b="0">
                <a:solidFill>
                  <a:srgbClr val="000000"/>
                </a:solidFill>
                <a:latin typeface="Times New Roman" charset="0"/>
              </a:rPr>
              <a:t> </a:t>
            </a:r>
            <a:endParaRPr lang="fr-FR"/>
          </a:p>
        </p:txBody>
      </p:sp>
      <p:sp>
        <p:nvSpPr>
          <p:cNvPr id="23569" name="Rectangle 36"/>
          <p:cNvSpPr>
            <a:spLocks noChangeArrowheads="1"/>
          </p:cNvSpPr>
          <p:nvPr/>
        </p:nvSpPr>
        <p:spPr bwMode="auto">
          <a:xfrm>
            <a:off x="1733550" y="3717925"/>
            <a:ext cx="141288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 b="0">
                <a:solidFill>
                  <a:srgbClr val="000000"/>
                </a:solidFill>
                <a:latin typeface="Times New Roman" charset="0"/>
              </a:rPr>
              <a:t> </a:t>
            </a:r>
            <a:endParaRPr lang="fr-FR"/>
          </a:p>
        </p:txBody>
      </p:sp>
      <p:sp>
        <p:nvSpPr>
          <p:cNvPr id="23570" name="Rectangle 37"/>
          <p:cNvSpPr>
            <a:spLocks noChangeArrowheads="1"/>
          </p:cNvSpPr>
          <p:nvPr/>
        </p:nvSpPr>
        <p:spPr bwMode="auto">
          <a:xfrm>
            <a:off x="1733550" y="3894138"/>
            <a:ext cx="141288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 b="0">
                <a:solidFill>
                  <a:srgbClr val="000000"/>
                </a:solidFill>
                <a:latin typeface="Times New Roman" charset="0"/>
              </a:rPr>
              <a:t> </a:t>
            </a:r>
            <a:endParaRPr lang="fr-FR"/>
          </a:p>
        </p:txBody>
      </p:sp>
      <p:sp>
        <p:nvSpPr>
          <p:cNvPr id="23571" name="Rectangle 38"/>
          <p:cNvSpPr>
            <a:spLocks noChangeArrowheads="1"/>
          </p:cNvSpPr>
          <p:nvPr/>
        </p:nvSpPr>
        <p:spPr bwMode="auto">
          <a:xfrm>
            <a:off x="1733550" y="4071938"/>
            <a:ext cx="141288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 b="0">
                <a:solidFill>
                  <a:srgbClr val="000000"/>
                </a:solidFill>
                <a:latin typeface="Times New Roman" charset="0"/>
              </a:rPr>
              <a:t> </a:t>
            </a:r>
            <a:endParaRPr lang="fr-FR"/>
          </a:p>
        </p:txBody>
      </p:sp>
      <p:sp>
        <p:nvSpPr>
          <p:cNvPr id="23572" name="Rectangle 39"/>
          <p:cNvSpPr>
            <a:spLocks noChangeArrowheads="1"/>
          </p:cNvSpPr>
          <p:nvPr/>
        </p:nvSpPr>
        <p:spPr bwMode="auto">
          <a:xfrm>
            <a:off x="1733550" y="4248150"/>
            <a:ext cx="141288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 b="0">
                <a:solidFill>
                  <a:srgbClr val="000000"/>
                </a:solidFill>
                <a:latin typeface="Times New Roman" charset="0"/>
              </a:rPr>
              <a:t> </a:t>
            </a:r>
            <a:endParaRPr lang="fr-FR"/>
          </a:p>
        </p:txBody>
      </p:sp>
      <p:sp>
        <p:nvSpPr>
          <p:cNvPr id="23573" name="Rectangle 40"/>
          <p:cNvSpPr>
            <a:spLocks noChangeArrowheads="1"/>
          </p:cNvSpPr>
          <p:nvPr/>
        </p:nvSpPr>
        <p:spPr bwMode="auto">
          <a:xfrm>
            <a:off x="1733550" y="4424363"/>
            <a:ext cx="141288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 b="0">
                <a:solidFill>
                  <a:srgbClr val="000000"/>
                </a:solidFill>
                <a:latin typeface="Times New Roman" charset="0"/>
              </a:rPr>
              <a:t> </a:t>
            </a:r>
            <a:endParaRPr lang="fr-FR"/>
          </a:p>
        </p:txBody>
      </p:sp>
      <p:sp>
        <p:nvSpPr>
          <p:cNvPr id="23574" name="Rectangle 41"/>
          <p:cNvSpPr>
            <a:spLocks noChangeArrowheads="1"/>
          </p:cNvSpPr>
          <p:nvPr/>
        </p:nvSpPr>
        <p:spPr bwMode="auto">
          <a:xfrm>
            <a:off x="1733550" y="4602163"/>
            <a:ext cx="141288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 b="0">
                <a:solidFill>
                  <a:srgbClr val="000000"/>
                </a:solidFill>
                <a:latin typeface="Times New Roman" charset="0"/>
              </a:rPr>
              <a:t> </a:t>
            </a:r>
            <a:endParaRPr lang="fr-FR"/>
          </a:p>
        </p:txBody>
      </p:sp>
      <p:sp>
        <p:nvSpPr>
          <p:cNvPr id="23575" name="Rectangle 42"/>
          <p:cNvSpPr>
            <a:spLocks noChangeArrowheads="1"/>
          </p:cNvSpPr>
          <p:nvPr/>
        </p:nvSpPr>
        <p:spPr bwMode="auto">
          <a:xfrm>
            <a:off x="1733550" y="4778375"/>
            <a:ext cx="141288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 b="0">
                <a:solidFill>
                  <a:srgbClr val="000000"/>
                </a:solidFill>
                <a:latin typeface="Times New Roman" charset="0"/>
              </a:rPr>
              <a:t> </a:t>
            </a:r>
            <a:endParaRPr lang="fr-FR"/>
          </a:p>
        </p:txBody>
      </p:sp>
      <p:sp>
        <p:nvSpPr>
          <p:cNvPr id="23576" name="Rectangle 43"/>
          <p:cNvSpPr>
            <a:spLocks noChangeArrowheads="1"/>
          </p:cNvSpPr>
          <p:nvPr/>
        </p:nvSpPr>
        <p:spPr bwMode="auto">
          <a:xfrm>
            <a:off x="1733550" y="4956175"/>
            <a:ext cx="141288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 b="0">
                <a:solidFill>
                  <a:srgbClr val="000000"/>
                </a:solidFill>
                <a:latin typeface="Times New Roman" charset="0"/>
              </a:rPr>
              <a:t> </a:t>
            </a:r>
            <a:endParaRPr lang="fr-FR"/>
          </a:p>
        </p:txBody>
      </p:sp>
      <p:sp>
        <p:nvSpPr>
          <p:cNvPr id="23577" name="Rectangle 44"/>
          <p:cNvSpPr>
            <a:spLocks noChangeArrowheads="1"/>
          </p:cNvSpPr>
          <p:nvPr/>
        </p:nvSpPr>
        <p:spPr bwMode="auto">
          <a:xfrm>
            <a:off x="1733550" y="5132388"/>
            <a:ext cx="141288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 b="0">
                <a:solidFill>
                  <a:srgbClr val="000000"/>
                </a:solidFill>
                <a:latin typeface="Times New Roman" charset="0"/>
              </a:rPr>
              <a:t> </a:t>
            </a:r>
            <a:endParaRPr lang="fr-FR"/>
          </a:p>
        </p:txBody>
      </p:sp>
      <p:sp>
        <p:nvSpPr>
          <p:cNvPr id="23578" name="Rectangle 45"/>
          <p:cNvSpPr>
            <a:spLocks noChangeArrowheads="1"/>
          </p:cNvSpPr>
          <p:nvPr/>
        </p:nvSpPr>
        <p:spPr bwMode="auto">
          <a:xfrm>
            <a:off x="1733550" y="5310188"/>
            <a:ext cx="141288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 b="0">
                <a:solidFill>
                  <a:srgbClr val="000000"/>
                </a:solidFill>
                <a:latin typeface="Times New Roman" charset="0"/>
              </a:rPr>
              <a:t> </a:t>
            </a:r>
            <a:endParaRPr lang="fr-FR"/>
          </a:p>
        </p:txBody>
      </p:sp>
      <p:sp>
        <p:nvSpPr>
          <p:cNvPr id="23579" name="Rectangle 46"/>
          <p:cNvSpPr>
            <a:spLocks noChangeArrowheads="1"/>
          </p:cNvSpPr>
          <p:nvPr/>
        </p:nvSpPr>
        <p:spPr bwMode="auto">
          <a:xfrm>
            <a:off x="2117725" y="1709738"/>
            <a:ext cx="2797175" cy="592137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3580" name="Rectangle 47"/>
          <p:cNvSpPr>
            <a:spLocks noChangeArrowheads="1"/>
          </p:cNvSpPr>
          <p:nvPr/>
        </p:nvSpPr>
        <p:spPr bwMode="auto">
          <a:xfrm>
            <a:off x="2605088" y="1728788"/>
            <a:ext cx="21050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600" i="1">
                <a:solidFill>
                  <a:srgbClr val="FF0000"/>
                </a:solidFill>
              </a:rPr>
              <a:t>De l’effet lumineux et</a:t>
            </a:r>
            <a:r>
              <a:rPr lang="fr-FR" sz="1600"/>
              <a:t> </a:t>
            </a:r>
          </a:p>
        </p:txBody>
      </p:sp>
      <p:sp>
        <p:nvSpPr>
          <p:cNvPr id="23581" name="Rectangle 48"/>
          <p:cNvSpPr>
            <a:spLocks noChangeArrowheads="1"/>
          </p:cNvSpPr>
          <p:nvPr/>
        </p:nvSpPr>
        <p:spPr bwMode="auto">
          <a:xfrm>
            <a:off x="2286000" y="1943100"/>
            <a:ext cx="25447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600" i="1">
                <a:solidFill>
                  <a:srgbClr val="FF0000"/>
                </a:solidFill>
              </a:rPr>
              <a:t>calorifique</a:t>
            </a:r>
            <a:r>
              <a:rPr lang="fr-FR" sz="1600">
                <a:solidFill>
                  <a:srgbClr val="FF0000"/>
                </a:solidFill>
              </a:rPr>
              <a:t> </a:t>
            </a:r>
            <a:r>
              <a:rPr lang="fr-FR" sz="1600" i="1"/>
              <a:t>(arc électrique)</a:t>
            </a:r>
          </a:p>
        </p:txBody>
      </p:sp>
      <p:sp>
        <p:nvSpPr>
          <p:cNvPr id="23582" name="Rectangle 49"/>
          <p:cNvSpPr>
            <a:spLocks noChangeArrowheads="1"/>
          </p:cNvSpPr>
          <p:nvPr/>
        </p:nvSpPr>
        <p:spPr bwMode="auto">
          <a:xfrm>
            <a:off x="4665663" y="1943100"/>
            <a:ext cx="147637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>
                <a:solidFill>
                  <a:srgbClr val="006699"/>
                </a:solidFill>
                <a:latin typeface="Times New Roman" charset="0"/>
              </a:rPr>
              <a:t> </a:t>
            </a:r>
            <a:endParaRPr lang="fr-FR"/>
          </a:p>
        </p:txBody>
      </p:sp>
      <p:sp>
        <p:nvSpPr>
          <p:cNvPr id="23583" name="Rectangle 50"/>
          <p:cNvSpPr>
            <a:spLocks noChangeArrowheads="1"/>
          </p:cNvSpPr>
          <p:nvPr/>
        </p:nvSpPr>
        <p:spPr bwMode="auto">
          <a:xfrm>
            <a:off x="6115050" y="1709738"/>
            <a:ext cx="3271838" cy="592137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3584" name="Rectangle 51"/>
          <p:cNvSpPr>
            <a:spLocks noChangeArrowheads="1"/>
          </p:cNvSpPr>
          <p:nvPr/>
        </p:nvSpPr>
        <p:spPr bwMode="auto">
          <a:xfrm>
            <a:off x="6311900" y="1736725"/>
            <a:ext cx="28321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600" i="1">
                <a:solidFill>
                  <a:srgbClr val="FF0000"/>
                </a:solidFill>
              </a:rPr>
              <a:t>Du passage du courant dans </a:t>
            </a:r>
          </a:p>
        </p:txBody>
      </p:sp>
      <p:sp>
        <p:nvSpPr>
          <p:cNvPr id="23585" name="Rectangle 52"/>
          <p:cNvSpPr>
            <a:spLocks noChangeArrowheads="1"/>
          </p:cNvSpPr>
          <p:nvPr/>
        </p:nvSpPr>
        <p:spPr bwMode="auto">
          <a:xfrm>
            <a:off x="7086600" y="1943100"/>
            <a:ext cx="11414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600" i="1">
                <a:solidFill>
                  <a:srgbClr val="FF0000"/>
                </a:solidFill>
              </a:rPr>
              <a:t>l’organisme</a:t>
            </a:r>
          </a:p>
        </p:txBody>
      </p:sp>
      <p:sp>
        <p:nvSpPr>
          <p:cNvPr id="23586" name="Rectangle 53"/>
          <p:cNvSpPr>
            <a:spLocks noChangeArrowheads="1"/>
          </p:cNvSpPr>
          <p:nvPr/>
        </p:nvSpPr>
        <p:spPr bwMode="auto">
          <a:xfrm>
            <a:off x="8258175" y="1943100"/>
            <a:ext cx="147638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>
                <a:solidFill>
                  <a:srgbClr val="006699"/>
                </a:solidFill>
                <a:latin typeface="Times New Roman" charset="0"/>
              </a:rPr>
              <a:t> </a:t>
            </a:r>
            <a:endParaRPr lang="fr-FR"/>
          </a:p>
        </p:txBody>
      </p:sp>
      <p:sp>
        <p:nvSpPr>
          <p:cNvPr id="23587" name="Rectangle 54"/>
          <p:cNvSpPr>
            <a:spLocks noChangeArrowheads="1"/>
          </p:cNvSpPr>
          <p:nvPr/>
        </p:nvSpPr>
        <p:spPr bwMode="auto">
          <a:xfrm>
            <a:off x="2036763" y="2817813"/>
            <a:ext cx="1414462" cy="369887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3588" name="Rectangle 55"/>
          <p:cNvSpPr>
            <a:spLocks noChangeArrowheads="1"/>
          </p:cNvSpPr>
          <p:nvPr/>
        </p:nvSpPr>
        <p:spPr bwMode="auto">
          <a:xfrm>
            <a:off x="2133600" y="2873375"/>
            <a:ext cx="12541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600"/>
              <a:t>conjonctivite</a:t>
            </a:r>
          </a:p>
        </p:txBody>
      </p:sp>
      <p:sp>
        <p:nvSpPr>
          <p:cNvPr id="23589" name="Rectangle 56"/>
          <p:cNvSpPr>
            <a:spLocks noChangeArrowheads="1"/>
          </p:cNvSpPr>
          <p:nvPr/>
        </p:nvSpPr>
        <p:spPr bwMode="auto">
          <a:xfrm>
            <a:off x="3298825" y="2873375"/>
            <a:ext cx="147638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>
                <a:solidFill>
                  <a:srgbClr val="006699"/>
                </a:solidFill>
                <a:latin typeface="Times New Roman" charset="0"/>
              </a:rPr>
              <a:t> </a:t>
            </a:r>
            <a:endParaRPr lang="fr-FR"/>
          </a:p>
        </p:txBody>
      </p:sp>
      <p:sp>
        <p:nvSpPr>
          <p:cNvPr id="23590" name="Rectangle 57"/>
          <p:cNvSpPr>
            <a:spLocks noChangeArrowheads="1"/>
          </p:cNvSpPr>
          <p:nvPr/>
        </p:nvSpPr>
        <p:spPr bwMode="auto">
          <a:xfrm>
            <a:off x="3570288" y="2817813"/>
            <a:ext cx="1214437" cy="46355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3591" name="Rectangle 58"/>
          <p:cNvSpPr>
            <a:spLocks noChangeArrowheads="1"/>
          </p:cNvSpPr>
          <p:nvPr/>
        </p:nvSpPr>
        <p:spPr bwMode="auto">
          <a:xfrm>
            <a:off x="3794125" y="2868613"/>
            <a:ext cx="8921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600"/>
              <a:t>Brûlures </a:t>
            </a:r>
          </a:p>
        </p:txBody>
      </p:sp>
      <p:sp>
        <p:nvSpPr>
          <p:cNvPr id="23592" name="Rectangle 59"/>
          <p:cNvSpPr>
            <a:spLocks noChangeArrowheads="1"/>
          </p:cNvSpPr>
          <p:nvPr/>
        </p:nvSpPr>
        <p:spPr bwMode="auto">
          <a:xfrm>
            <a:off x="3581400" y="3044825"/>
            <a:ext cx="11382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600"/>
              <a:t>cornéennes</a:t>
            </a:r>
          </a:p>
        </p:txBody>
      </p:sp>
      <p:sp>
        <p:nvSpPr>
          <p:cNvPr id="23593" name="Rectangle 61"/>
          <p:cNvSpPr>
            <a:spLocks noChangeArrowheads="1"/>
          </p:cNvSpPr>
          <p:nvPr/>
        </p:nvSpPr>
        <p:spPr bwMode="auto">
          <a:xfrm>
            <a:off x="4214813" y="3222625"/>
            <a:ext cx="147637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>
                <a:solidFill>
                  <a:srgbClr val="006699"/>
                </a:solidFill>
                <a:latin typeface="Times New Roman" charset="0"/>
              </a:rPr>
              <a:t> </a:t>
            </a:r>
            <a:endParaRPr lang="fr-FR"/>
          </a:p>
        </p:txBody>
      </p:sp>
      <p:sp>
        <p:nvSpPr>
          <p:cNvPr id="23594" name="Rectangle 62"/>
          <p:cNvSpPr>
            <a:spLocks noChangeArrowheads="1"/>
          </p:cNvSpPr>
          <p:nvPr/>
        </p:nvSpPr>
        <p:spPr bwMode="auto">
          <a:xfrm>
            <a:off x="5629275" y="2817813"/>
            <a:ext cx="1406525" cy="555625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3595" name="Rectangle 63"/>
          <p:cNvSpPr>
            <a:spLocks noChangeArrowheads="1"/>
          </p:cNvSpPr>
          <p:nvPr/>
        </p:nvSpPr>
        <p:spPr bwMode="auto">
          <a:xfrm>
            <a:off x="5715000" y="2868613"/>
            <a:ext cx="1346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600"/>
              <a:t>Qui intéresse </a:t>
            </a:r>
          </a:p>
        </p:txBody>
      </p:sp>
      <p:sp>
        <p:nvSpPr>
          <p:cNvPr id="23596" name="Rectangle 64"/>
          <p:cNvSpPr>
            <a:spLocks noChangeArrowheads="1"/>
          </p:cNvSpPr>
          <p:nvPr/>
        </p:nvSpPr>
        <p:spPr bwMode="auto">
          <a:xfrm>
            <a:off x="5940425" y="3095625"/>
            <a:ext cx="5889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600"/>
              <a:t>la tête</a:t>
            </a:r>
          </a:p>
        </p:txBody>
      </p:sp>
      <p:sp>
        <p:nvSpPr>
          <p:cNvPr id="23597" name="Rectangle 65"/>
          <p:cNvSpPr>
            <a:spLocks noChangeArrowheads="1"/>
          </p:cNvSpPr>
          <p:nvPr/>
        </p:nvSpPr>
        <p:spPr bwMode="auto">
          <a:xfrm>
            <a:off x="6591300" y="3049588"/>
            <a:ext cx="147638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>
                <a:solidFill>
                  <a:srgbClr val="006699"/>
                </a:solidFill>
                <a:latin typeface="Times New Roman" charset="0"/>
              </a:rPr>
              <a:t> </a:t>
            </a:r>
            <a:endParaRPr lang="fr-FR"/>
          </a:p>
        </p:txBody>
      </p:sp>
      <p:sp>
        <p:nvSpPr>
          <p:cNvPr id="23598" name="Rectangle 66"/>
          <p:cNvSpPr>
            <a:spLocks noChangeArrowheads="1"/>
          </p:cNvSpPr>
          <p:nvPr/>
        </p:nvSpPr>
        <p:spPr bwMode="auto">
          <a:xfrm>
            <a:off x="7689850" y="2817813"/>
            <a:ext cx="1939925" cy="555625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3599" name="Rectangle 67"/>
          <p:cNvSpPr>
            <a:spLocks noChangeArrowheads="1"/>
          </p:cNvSpPr>
          <p:nvPr/>
        </p:nvSpPr>
        <p:spPr bwMode="auto">
          <a:xfrm>
            <a:off x="8094663" y="2868613"/>
            <a:ext cx="1346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600"/>
              <a:t>Qui intéresse </a:t>
            </a:r>
          </a:p>
        </p:txBody>
      </p:sp>
      <p:sp>
        <p:nvSpPr>
          <p:cNvPr id="23600" name="Rectangle 68"/>
          <p:cNvSpPr>
            <a:spLocks noChangeArrowheads="1"/>
          </p:cNvSpPr>
          <p:nvPr/>
        </p:nvSpPr>
        <p:spPr bwMode="auto">
          <a:xfrm>
            <a:off x="7994650" y="3108325"/>
            <a:ext cx="144938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600"/>
              <a:t>l’oreille interne</a:t>
            </a:r>
          </a:p>
        </p:txBody>
      </p:sp>
      <p:sp>
        <p:nvSpPr>
          <p:cNvPr id="23601" name="Rectangle 69"/>
          <p:cNvSpPr>
            <a:spLocks noChangeArrowheads="1"/>
          </p:cNvSpPr>
          <p:nvPr/>
        </p:nvSpPr>
        <p:spPr bwMode="auto">
          <a:xfrm>
            <a:off x="9320213" y="3049588"/>
            <a:ext cx="147637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>
                <a:solidFill>
                  <a:srgbClr val="006699"/>
                </a:solidFill>
                <a:latin typeface="Times New Roman" charset="0"/>
              </a:rPr>
              <a:t> </a:t>
            </a:r>
            <a:endParaRPr lang="fr-FR"/>
          </a:p>
        </p:txBody>
      </p:sp>
      <p:sp>
        <p:nvSpPr>
          <p:cNvPr id="23602" name="Rectangle 70"/>
          <p:cNvSpPr>
            <a:spLocks noChangeArrowheads="1"/>
          </p:cNvSpPr>
          <p:nvPr/>
        </p:nvSpPr>
        <p:spPr bwMode="auto">
          <a:xfrm>
            <a:off x="5367338" y="3832225"/>
            <a:ext cx="1597025" cy="555625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3603" name="Rectangle 71"/>
          <p:cNvSpPr>
            <a:spLocks noChangeArrowheads="1"/>
          </p:cNvSpPr>
          <p:nvPr/>
        </p:nvSpPr>
        <p:spPr bwMode="auto">
          <a:xfrm>
            <a:off x="5829300" y="3883025"/>
            <a:ext cx="8032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600"/>
              <a:t>Opacité </a:t>
            </a:r>
          </a:p>
        </p:txBody>
      </p:sp>
      <p:sp>
        <p:nvSpPr>
          <p:cNvPr id="23604" name="Rectangle 72"/>
          <p:cNvSpPr>
            <a:spLocks noChangeArrowheads="1"/>
          </p:cNvSpPr>
          <p:nvPr/>
        </p:nvSpPr>
        <p:spPr bwMode="auto">
          <a:xfrm>
            <a:off x="5486400" y="4098925"/>
            <a:ext cx="13684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600"/>
              <a:t>cristallinienne</a:t>
            </a:r>
          </a:p>
        </p:txBody>
      </p:sp>
      <p:sp>
        <p:nvSpPr>
          <p:cNvPr id="23605" name="Rectangle 73"/>
          <p:cNvSpPr>
            <a:spLocks noChangeArrowheads="1"/>
          </p:cNvSpPr>
          <p:nvPr/>
        </p:nvSpPr>
        <p:spPr bwMode="auto">
          <a:xfrm>
            <a:off x="6777038" y="4065588"/>
            <a:ext cx="147637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>
                <a:solidFill>
                  <a:srgbClr val="006699"/>
                </a:solidFill>
                <a:latin typeface="Times New Roman" charset="0"/>
              </a:rPr>
              <a:t> </a:t>
            </a:r>
            <a:endParaRPr lang="fr-FR"/>
          </a:p>
        </p:txBody>
      </p:sp>
      <p:sp>
        <p:nvSpPr>
          <p:cNvPr id="23606" name="Rectangle 74"/>
          <p:cNvSpPr>
            <a:spLocks noChangeArrowheads="1"/>
          </p:cNvSpPr>
          <p:nvPr/>
        </p:nvSpPr>
        <p:spPr bwMode="auto">
          <a:xfrm>
            <a:off x="7204075" y="3832225"/>
            <a:ext cx="1092200" cy="371475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3607" name="Rectangle 75"/>
          <p:cNvSpPr>
            <a:spLocks noChangeArrowheads="1"/>
          </p:cNvSpPr>
          <p:nvPr/>
        </p:nvSpPr>
        <p:spPr bwMode="auto">
          <a:xfrm>
            <a:off x="7415213" y="3887788"/>
            <a:ext cx="8016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600"/>
              <a:t>Vertiges</a:t>
            </a:r>
          </a:p>
        </p:txBody>
      </p:sp>
      <p:sp>
        <p:nvSpPr>
          <p:cNvPr id="23608" name="Rectangle 76"/>
          <p:cNvSpPr>
            <a:spLocks noChangeArrowheads="1"/>
          </p:cNvSpPr>
          <p:nvPr/>
        </p:nvSpPr>
        <p:spPr bwMode="auto">
          <a:xfrm>
            <a:off x="8085138" y="3887788"/>
            <a:ext cx="147637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>
                <a:solidFill>
                  <a:srgbClr val="006699"/>
                </a:solidFill>
                <a:latin typeface="Times New Roman" charset="0"/>
              </a:rPr>
              <a:t> </a:t>
            </a:r>
            <a:endParaRPr lang="fr-FR"/>
          </a:p>
        </p:txBody>
      </p:sp>
      <p:sp>
        <p:nvSpPr>
          <p:cNvPr id="23609" name="Rectangle 77"/>
          <p:cNvSpPr>
            <a:spLocks noChangeArrowheads="1"/>
          </p:cNvSpPr>
          <p:nvPr/>
        </p:nvSpPr>
        <p:spPr bwMode="auto">
          <a:xfrm>
            <a:off x="8396288" y="3832225"/>
            <a:ext cx="1354137" cy="747713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 sz="1600"/>
          </a:p>
        </p:txBody>
      </p:sp>
      <p:sp>
        <p:nvSpPr>
          <p:cNvPr id="23610" name="Rectangle 78"/>
          <p:cNvSpPr>
            <a:spLocks noChangeArrowheads="1"/>
          </p:cNvSpPr>
          <p:nvPr/>
        </p:nvSpPr>
        <p:spPr bwMode="auto">
          <a:xfrm>
            <a:off x="8578850" y="3883025"/>
            <a:ext cx="111918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600"/>
              <a:t>Diminution </a:t>
            </a:r>
          </a:p>
        </p:txBody>
      </p:sp>
      <p:sp>
        <p:nvSpPr>
          <p:cNvPr id="23611" name="Rectangle 79"/>
          <p:cNvSpPr>
            <a:spLocks noChangeArrowheads="1"/>
          </p:cNvSpPr>
          <p:nvPr/>
        </p:nvSpPr>
        <p:spPr bwMode="auto">
          <a:xfrm>
            <a:off x="8624888" y="4098925"/>
            <a:ext cx="10525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600"/>
              <a:t>de l’acuité </a:t>
            </a:r>
          </a:p>
        </p:txBody>
      </p:sp>
      <p:sp>
        <p:nvSpPr>
          <p:cNvPr id="23612" name="Rectangle 80"/>
          <p:cNvSpPr>
            <a:spLocks noChangeArrowheads="1"/>
          </p:cNvSpPr>
          <p:nvPr/>
        </p:nvSpPr>
        <p:spPr bwMode="auto">
          <a:xfrm>
            <a:off x="8686800" y="4327525"/>
            <a:ext cx="7683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600"/>
              <a:t>auditive</a:t>
            </a:r>
          </a:p>
        </p:txBody>
      </p:sp>
      <p:sp>
        <p:nvSpPr>
          <p:cNvPr id="23613" name="Rectangle 81"/>
          <p:cNvSpPr>
            <a:spLocks noChangeArrowheads="1"/>
          </p:cNvSpPr>
          <p:nvPr/>
        </p:nvSpPr>
        <p:spPr bwMode="auto">
          <a:xfrm>
            <a:off x="9421813" y="4241800"/>
            <a:ext cx="147637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>
                <a:solidFill>
                  <a:srgbClr val="006699"/>
                </a:solidFill>
                <a:latin typeface="Times New Roman" charset="0"/>
              </a:rPr>
              <a:t> </a:t>
            </a:r>
            <a:endParaRPr lang="fr-FR"/>
          </a:p>
        </p:txBody>
      </p:sp>
      <p:sp>
        <p:nvSpPr>
          <p:cNvPr id="23614" name="Rectangle 82"/>
          <p:cNvSpPr>
            <a:spLocks noChangeArrowheads="1"/>
          </p:cNvSpPr>
          <p:nvPr/>
        </p:nvSpPr>
        <p:spPr bwMode="auto">
          <a:xfrm>
            <a:off x="5508625" y="4756150"/>
            <a:ext cx="1455738" cy="369888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3615" name="Rectangle 83"/>
          <p:cNvSpPr>
            <a:spLocks noChangeArrowheads="1"/>
          </p:cNvSpPr>
          <p:nvPr/>
        </p:nvSpPr>
        <p:spPr bwMode="auto">
          <a:xfrm>
            <a:off x="5810250" y="4811713"/>
            <a:ext cx="9255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600"/>
              <a:t>Cataracte</a:t>
            </a:r>
          </a:p>
        </p:txBody>
      </p:sp>
      <p:sp>
        <p:nvSpPr>
          <p:cNvPr id="23616" name="Rectangle 84"/>
          <p:cNvSpPr>
            <a:spLocks noChangeArrowheads="1"/>
          </p:cNvSpPr>
          <p:nvPr/>
        </p:nvSpPr>
        <p:spPr bwMode="auto">
          <a:xfrm>
            <a:off x="6659563" y="4811713"/>
            <a:ext cx="147637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fr-FR" sz="1200">
                <a:solidFill>
                  <a:srgbClr val="006699"/>
                </a:solidFill>
                <a:latin typeface="Times New Roman" charset="0"/>
              </a:rPr>
              <a:t> </a:t>
            </a:r>
            <a:endParaRPr lang="fr-FR"/>
          </a:p>
        </p:txBody>
      </p:sp>
      <p:sp>
        <p:nvSpPr>
          <p:cNvPr id="23617" name="Line 85"/>
          <p:cNvSpPr>
            <a:spLocks noChangeShapeType="1"/>
          </p:cNvSpPr>
          <p:nvPr/>
        </p:nvSpPr>
        <p:spPr bwMode="auto">
          <a:xfrm>
            <a:off x="5387975" y="1249363"/>
            <a:ext cx="1588" cy="2762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3618" name="Line 86"/>
          <p:cNvSpPr>
            <a:spLocks noChangeShapeType="1"/>
          </p:cNvSpPr>
          <p:nvPr/>
        </p:nvSpPr>
        <p:spPr bwMode="auto">
          <a:xfrm flipH="1">
            <a:off x="3570288" y="1525588"/>
            <a:ext cx="3997325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23619" name="Group 89"/>
          <p:cNvGrpSpPr>
            <a:grpSpLocks/>
          </p:cNvGrpSpPr>
          <p:nvPr/>
        </p:nvGrpSpPr>
        <p:grpSpPr bwMode="auto">
          <a:xfrm>
            <a:off x="7504113" y="1525588"/>
            <a:ext cx="130175" cy="185737"/>
            <a:chOff x="4727" y="961"/>
            <a:chExt cx="82" cy="117"/>
          </a:xfrm>
        </p:grpSpPr>
        <p:sp>
          <p:nvSpPr>
            <p:cNvPr id="23659" name="Line 87"/>
            <p:cNvSpPr>
              <a:spLocks noChangeShapeType="1"/>
            </p:cNvSpPr>
            <p:nvPr/>
          </p:nvSpPr>
          <p:spPr bwMode="auto">
            <a:xfrm>
              <a:off x="4767" y="961"/>
              <a:ext cx="1" cy="5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3660" name="Freeform 88"/>
            <p:cNvSpPr>
              <a:spLocks/>
            </p:cNvSpPr>
            <p:nvPr/>
          </p:nvSpPr>
          <p:spPr bwMode="auto">
            <a:xfrm>
              <a:off x="4727" y="1014"/>
              <a:ext cx="82" cy="64"/>
            </a:xfrm>
            <a:custGeom>
              <a:avLst/>
              <a:gdLst>
                <a:gd name="T0" fmla="*/ 0 w 82"/>
                <a:gd name="T1" fmla="*/ 0 h 128"/>
                <a:gd name="T2" fmla="*/ 40 w 82"/>
                <a:gd name="T3" fmla="*/ 64 h 128"/>
                <a:gd name="T4" fmla="*/ 82 w 82"/>
                <a:gd name="T5" fmla="*/ 0 h 128"/>
                <a:gd name="T6" fmla="*/ 0 w 82"/>
                <a:gd name="T7" fmla="*/ 0 h 1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2"/>
                <a:gd name="T13" fmla="*/ 0 h 128"/>
                <a:gd name="T14" fmla="*/ 82 w 82"/>
                <a:gd name="T15" fmla="*/ 128 h 1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2" h="128">
                  <a:moveTo>
                    <a:pt x="0" y="0"/>
                  </a:moveTo>
                  <a:lnTo>
                    <a:pt x="40" y="128"/>
                  </a:lnTo>
                  <a:lnTo>
                    <a:pt x="8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3620" name="Group 92"/>
          <p:cNvGrpSpPr>
            <a:grpSpLocks/>
          </p:cNvGrpSpPr>
          <p:nvPr/>
        </p:nvGrpSpPr>
        <p:grpSpPr bwMode="auto">
          <a:xfrm>
            <a:off x="3506788" y="1525588"/>
            <a:ext cx="130175" cy="185737"/>
            <a:chOff x="2209" y="961"/>
            <a:chExt cx="82" cy="117"/>
          </a:xfrm>
        </p:grpSpPr>
        <p:sp>
          <p:nvSpPr>
            <p:cNvPr id="23657" name="Line 90"/>
            <p:cNvSpPr>
              <a:spLocks noChangeShapeType="1"/>
            </p:cNvSpPr>
            <p:nvPr/>
          </p:nvSpPr>
          <p:spPr bwMode="auto">
            <a:xfrm>
              <a:off x="2249" y="961"/>
              <a:ext cx="1" cy="5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3658" name="Freeform 91"/>
            <p:cNvSpPr>
              <a:spLocks/>
            </p:cNvSpPr>
            <p:nvPr/>
          </p:nvSpPr>
          <p:spPr bwMode="auto">
            <a:xfrm>
              <a:off x="2209" y="1014"/>
              <a:ext cx="82" cy="64"/>
            </a:xfrm>
            <a:custGeom>
              <a:avLst/>
              <a:gdLst>
                <a:gd name="T0" fmla="*/ 0 w 82"/>
                <a:gd name="T1" fmla="*/ 0 h 128"/>
                <a:gd name="T2" fmla="*/ 40 w 82"/>
                <a:gd name="T3" fmla="*/ 64 h 128"/>
                <a:gd name="T4" fmla="*/ 82 w 82"/>
                <a:gd name="T5" fmla="*/ 0 h 128"/>
                <a:gd name="T6" fmla="*/ 0 w 82"/>
                <a:gd name="T7" fmla="*/ 0 h 1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2"/>
                <a:gd name="T13" fmla="*/ 0 h 128"/>
                <a:gd name="T14" fmla="*/ 82 w 82"/>
                <a:gd name="T15" fmla="*/ 128 h 1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2" h="128">
                  <a:moveTo>
                    <a:pt x="0" y="0"/>
                  </a:moveTo>
                  <a:lnTo>
                    <a:pt x="40" y="128"/>
                  </a:lnTo>
                  <a:lnTo>
                    <a:pt x="8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3621" name="Group 95"/>
          <p:cNvGrpSpPr>
            <a:grpSpLocks/>
          </p:cNvGrpSpPr>
          <p:nvPr/>
        </p:nvGrpSpPr>
        <p:grpSpPr bwMode="auto">
          <a:xfrm>
            <a:off x="2601913" y="2301875"/>
            <a:ext cx="484187" cy="517525"/>
            <a:chOff x="1639" y="1368"/>
            <a:chExt cx="305" cy="408"/>
          </a:xfrm>
        </p:grpSpPr>
        <p:sp>
          <p:nvSpPr>
            <p:cNvPr id="23655" name="Line 93"/>
            <p:cNvSpPr>
              <a:spLocks noChangeShapeType="1"/>
            </p:cNvSpPr>
            <p:nvPr/>
          </p:nvSpPr>
          <p:spPr bwMode="auto">
            <a:xfrm flipH="1">
              <a:off x="1677" y="1368"/>
              <a:ext cx="267" cy="35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3656" name="Freeform 94"/>
            <p:cNvSpPr>
              <a:spLocks/>
            </p:cNvSpPr>
            <p:nvPr/>
          </p:nvSpPr>
          <p:spPr bwMode="auto">
            <a:xfrm>
              <a:off x="1639" y="1704"/>
              <a:ext cx="79" cy="72"/>
            </a:xfrm>
            <a:custGeom>
              <a:avLst/>
              <a:gdLst>
                <a:gd name="T0" fmla="*/ 6 w 79"/>
                <a:gd name="T1" fmla="*/ 0 h 144"/>
                <a:gd name="T2" fmla="*/ 0 w 79"/>
                <a:gd name="T3" fmla="*/ 72 h 144"/>
                <a:gd name="T4" fmla="*/ 79 w 79"/>
                <a:gd name="T5" fmla="*/ 32 h 144"/>
                <a:gd name="T6" fmla="*/ 6 w 79"/>
                <a:gd name="T7" fmla="*/ 0 h 1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9"/>
                <a:gd name="T13" fmla="*/ 0 h 144"/>
                <a:gd name="T14" fmla="*/ 79 w 79"/>
                <a:gd name="T15" fmla="*/ 144 h 1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9" h="144">
                  <a:moveTo>
                    <a:pt x="6" y="0"/>
                  </a:moveTo>
                  <a:lnTo>
                    <a:pt x="0" y="144"/>
                  </a:lnTo>
                  <a:lnTo>
                    <a:pt x="79" y="6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19050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3622" name="Group 98"/>
          <p:cNvGrpSpPr>
            <a:grpSpLocks/>
          </p:cNvGrpSpPr>
          <p:nvPr/>
        </p:nvGrpSpPr>
        <p:grpSpPr bwMode="auto">
          <a:xfrm>
            <a:off x="3813175" y="2301875"/>
            <a:ext cx="373063" cy="517525"/>
            <a:chOff x="2402" y="1368"/>
            <a:chExt cx="235" cy="408"/>
          </a:xfrm>
        </p:grpSpPr>
        <p:sp>
          <p:nvSpPr>
            <p:cNvPr id="23653" name="Line 96"/>
            <p:cNvSpPr>
              <a:spLocks noChangeShapeType="1"/>
            </p:cNvSpPr>
            <p:nvPr/>
          </p:nvSpPr>
          <p:spPr bwMode="auto">
            <a:xfrm>
              <a:off x="2402" y="1368"/>
              <a:ext cx="196" cy="35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3654" name="Freeform 97"/>
            <p:cNvSpPr>
              <a:spLocks/>
            </p:cNvSpPr>
            <p:nvPr/>
          </p:nvSpPr>
          <p:spPr bwMode="auto">
            <a:xfrm>
              <a:off x="2560" y="1704"/>
              <a:ext cx="77" cy="72"/>
            </a:xfrm>
            <a:custGeom>
              <a:avLst/>
              <a:gdLst>
                <a:gd name="T0" fmla="*/ 0 w 77"/>
                <a:gd name="T1" fmla="*/ 25 h 144"/>
                <a:gd name="T2" fmla="*/ 71 w 77"/>
                <a:gd name="T3" fmla="*/ 72 h 144"/>
                <a:gd name="T4" fmla="*/ 77 w 77"/>
                <a:gd name="T5" fmla="*/ 0 h 144"/>
                <a:gd name="T6" fmla="*/ 0 w 77"/>
                <a:gd name="T7" fmla="*/ 25 h 1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7"/>
                <a:gd name="T13" fmla="*/ 0 h 144"/>
                <a:gd name="T14" fmla="*/ 77 w 77"/>
                <a:gd name="T15" fmla="*/ 144 h 1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7" h="144">
                  <a:moveTo>
                    <a:pt x="0" y="51"/>
                  </a:moveTo>
                  <a:lnTo>
                    <a:pt x="71" y="144"/>
                  </a:lnTo>
                  <a:lnTo>
                    <a:pt x="77" y="0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rgbClr val="000000"/>
            </a:solidFill>
            <a:ln w="19050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3623" name="Group 101"/>
          <p:cNvGrpSpPr>
            <a:grpSpLocks/>
          </p:cNvGrpSpPr>
          <p:nvPr/>
        </p:nvGrpSpPr>
        <p:grpSpPr bwMode="auto">
          <a:xfrm>
            <a:off x="6235700" y="2301875"/>
            <a:ext cx="800100" cy="517525"/>
            <a:chOff x="3928" y="1368"/>
            <a:chExt cx="610" cy="408"/>
          </a:xfrm>
        </p:grpSpPr>
        <p:sp>
          <p:nvSpPr>
            <p:cNvPr id="23651" name="Line 99"/>
            <p:cNvSpPr>
              <a:spLocks noChangeShapeType="1"/>
            </p:cNvSpPr>
            <p:nvPr/>
          </p:nvSpPr>
          <p:spPr bwMode="auto">
            <a:xfrm flipH="1">
              <a:off x="3988" y="1368"/>
              <a:ext cx="550" cy="36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3652" name="Freeform 100"/>
            <p:cNvSpPr>
              <a:spLocks/>
            </p:cNvSpPr>
            <p:nvPr/>
          </p:nvSpPr>
          <p:spPr bwMode="auto">
            <a:xfrm>
              <a:off x="3928" y="1710"/>
              <a:ext cx="90" cy="66"/>
            </a:xfrm>
            <a:custGeom>
              <a:avLst/>
              <a:gdLst>
                <a:gd name="T0" fmla="*/ 36 w 90"/>
                <a:gd name="T1" fmla="*/ 0 h 132"/>
                <a:gd name="T2" fmla="*/ 0 w 90"/>
                <a:gd name="T3" fmla="*/ 66 h 132"/>
                <a:gd name="T4" fmla="*/ 90 w 90"/>
                <a:gd name="T5" fmla="*/ 47 h 132"/>
                <a:gd name="T6" fmla="*/ 36 w 90"/>
                <a:gd name="T7" fmla="*/ 0 h 1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0"/>
                <a:gd name="T13" fmla="*/ 0 h 132"/>
                <a:gd name="T14" fmla="*/ 90 w 90"/>
                <a:gd name="T15" fmla="*/ 132 h 1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0" h="132">
                  <a:moveTo>
                    <a:pt x="36" y="0"/>
                  </a:moveTo>
                  <a:lnTo>
                    <a:pt x="0" y="132"/>
                  </a:lnTo>
                  <a:lnTo>
                    <a:pt x="90" y="9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 w="19050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3624" name="Group 104"/>
          <p:cNvGrpSpPr>
            <a:grpSpLocks/>
          </p:cNvGrpSpPr>
          <p:nvPr/>
        </p:nvGrpSpPr>
        <p:grpSpPr bwMode="auto">
          <a:xfrm>
            <a:off x="7899400" y="2301875"/>
            <a:ext cx="515938" cy="517525"/>
            <a:chOff x="4920" y="1368"/>
            <a:chExt cx="381" cy="408"/>
          </a:xfrm>
        </p:grpSpPr>
        <p:sp>
          <p:nvSpPr>
            <p:cNvPr id="23649" name="Line 102"/>
            <p:cNvSpPr>
              <a:spLocks noChangeShapeType="1"/>
            </p:cNvSpPr>
            <p:nvPr/>
          </p:nvSpPr>
          <p:spPr bwMode="auto">
            <a:xfrm>
              <a:off x="4920" y="1368"/>
              <a:ext cx="336" cy="35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3650" name="Freeform 103"/>
            <p:cNvSpPr>
              <a:spLocks/>
            </p:cNvSpPr>
            <p:nvPr/>
          </p:nvSpPr>
          <p:spPr bwMode="auto">
            <a:xfrm>
              <a:off x="5220" y="1705"/>
              <a:ext cx="81" cy="71"/>
            </a:xfrm>
            <a:custGeom>
              <a:avLst/>
              <a:gdLst>
                <a:gd name="T0" fmla="*/ 0 w 81"/>
                <a:gd name="T1" fmla="*/ 37 h 142"/>
                <a:gd name="T2" fmla="*/ 81 w 81"/>
                <a:gd name="T3" fmla="*/ 71 h 142"/>
                <a:gd name="T4" fmla="*/ 67 w 81"/>
                <a:gd name="T5" fmla="*/ 0 h 142"/>
                <a:gd name="T6" fmla="*/ 0 w 81"/>
                <a:gd name="T7" fmla="*/ 37 h 14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1"/>
                <a:gd name="T13" fmla="*/ 0 h 142"/>
                <a:gd name="T14" fmla="*/ 81 w 81"/>
                <a:gd name="T15" fmla="*/ 142 h 14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1" h="142">
                  <a:moveTo>
                    <a:pt x="0" y="74"/>
                  </a:moveTo>
                  <a:lnTo>
                    <a:pt x="81" y="142"/>
                  </a:lnTo>
                  <a:lnTo>
                    <a:pt x="67" y="0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000000"/>
            </a:solidFill>
            <a:ln w="19050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3625" name="Group 107"/>
          <p:cNvGrpSpPr>
            <a:grpSpLocks/>
          </p:cNvGrpSpPr>
          <p:nvPr/>
        </p:nvGrpSpPr>
        <p:grpSpPr bwMode="auto">
          <a:xfrm>
            <a:off x="6170613" y="3371850"/>
            <a:ext cx="131762" cy="461963"/>
            <a:chOff x="3887" y="2124"/>
            <a:chExt cx="83" cy="291"/>
          </a:xfrm>
        </p:grpSpPr>
        <p:sp>
          <p:nvSpPr>
            <p:cNvPr id="23647" name="Line 105"/>
            <p:cNvSpPr>
              <a:spLocks noChangeShapeType="1"/>
            </p:cNvSpPr>
            <p:nvPr/>
          </p:nvSpPr>
          <p:spPr bwMode="auto">
            <a:xfrm>
              <a:off x="3928" y="2124"/>
              <a:ext cx="1" cy="22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3648" name="Freeform 106"/>
            <p:cNvSpPr>
              <a:spLocks/>
            </p:cNvSpPr>
            <p:nvPr/>
          </p:nvSpPr>
          <p:spPr bwMode="auto">
            <a:xfrm>
              <a:off x="3887" y="2351"/>
              <a:ext cx="83" cy="64"/>
            </a:xfrm>
            <a:custGeom>
              <a:avLst/>
              <a:gdLst>
                <a:gd name="T0" fmla="*/ 0 w 83"/>
                <a:gd name="T1" fmla="*/ 0 h 128"/>
                <a:gd name="T2" fmla="*/ 41 w 83"/>
                <a:gd name="T3" fmla="*/ 64 h 128"/>
                <a:gd name="T4" fmla="*/ 83 w 83"/>
                <a:gd name="T5" fmla="*/ 0 h 128"/>
                <a:gd name="T6" fmla="*/ 0 w 83"/>
                <a:gd name="T7" fmla="*/ 0 h 1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28"/>
                <a:gd name="T14" fmla="*/ 83 w 83"/>
                <a:gd name="T15" fmla="*/ 128 h 1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28">
                  <a:moveTo>
                    <a:pt x="0" y="0"/>
                  </a:moveTo>
                  <a:lnTo>
                    <a:pt x="41" y="128"/>
                  </a:ln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3626" name="Group 110"/>
          <p:cNvGrpSpPr>
            <a:grpSpLocks/>
          </p:cNvGrpSpPr>
          <p:nvPr/>
        </p:nvGrpSpPr>
        <p:grpSpPr bwMode="auto">
          <a:xfrm>
            <a:off x="6170613" y="4386263"/>
            <a:ext cx="131762" cy="371475"/>
            <a:chOff x="3887" y="2763"/>
            <a:chExt cx="83" cy="234"/>
          </a:xfrm>
        </p:grpSpPr>
        <p:sp>
          <p:nvSpPr>
            <p:cNvPr id="23645" name="Line 108"/>
            <p:cNvSpPr>
              <a:spLocks noChangeShapeType="1"/>
            </p:cNvSpPr>
            <p:nvPr/>
          </p:nvSpPr>
          <p:spPr bwMode="auto">
            <a:xfrm>
              <a:off x="3928" y="2763"/>
              <a:ext cx="1" cy="17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3646" name="Freeform 109"/>
            <p:cNvSpPr>
              <a:spLocks/>
            </p:cNvSpPr>
            <p:nvPr/>
          </p:nvSpPr>
          <p:spPr bwMode="auto">
            <a:xfrm>
              <a:off x="3887" y="2933"/>
              <a:ext cx="83" cy="64"/>
            </a:xfrm>
            <a:custGeom>
              <a:avLst/>
              <a:gdLst>
                <a:gd name="T0" fmla="*/ 0 w 83"/>
                <a:gd name="T1" fmla="*/ 0 h 127"/>
                <a:gd name="T2" fmla="*/ 41 w 83"/>
                <a:gd name="T3" fmla="*/ 64 h 127"/>
                <a:gd name="T4" fmla="*/ 83 w 83"/>
                <a:gd name="T5" fmla="*/ 0 h 127"/>
                <a:gd name="T6" fmla="*/ 0 w 83"/>
                <a:gd name="T7" fmla="*/ 0 h 12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3"/>
                <a:gd name="T13" fmla="*/ 0 h 127"/>
                <a:gd name="T14" fmla="*/ 83 w 83"/>
                <a:gd name="T15" fmla="*/ 127 h 12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3" h="127">
                  <a:moveTo>
                    <a:pt x="0" y="0"/>
                  </a:moveTo>
                  <a:lnTo>
                    <a:pt x="41" y="127"/>
                  </a:ln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3627" name="Group 113"/>
          <p:cNvGrpSpPr>
            <a:grpSpLocks/>
          </p:cNvGrpSpPr>
          <p:nvPr/>
        </p:nvGrpSpPr>
        <p:grpSpPr bwMode="auto">
          <a:xfrm>
            <a:off x="7810500" y="3371850"/>
            <a:ext cx="604838" cy="461963"/>
            <a:chOff x="4920" y="2124"/>
            <a:chExt cx="381" cy="291"/>
          </a:xfrm>
        </p:grpSpPr>
        <p:sp>
          <p:nvSpPr>
            <p:cNvPr id="23643" name="Line 111"/>
            <p:cNvSpPr>
              <a:spLocks noChangeShapeType="1"/>
            </p:cNvSpPr>
            <p:nvPr/>
          </p:nvSpPr>
          <p:spPr bwMode="auto">
            <a:xfrm flipH="1">
              <a:off x="4976" y="2124"/>
              <a:ext cx="325" cy="24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3644" name="Freeform 112"/>
            <p:cNvSpPr>
              <a:spLocks/>
            </p:cNvSpPr>
            <p:nvPr/>
          </p:nvSpPr>
          <p:spPr bwMode="auto">
            <a:xfrm>
              <a:off x="4920" y="2348"/>
              <a:ext cx="89" cy="67"/>
            </a:xfrm>
            <a:custGeom>
              <a:avLst/>
              <a:gdLst>
                <a:gd name="T0" fmla="*/ 30 w 89"/>
                <a:gd name="T1" fmla="*/ 0 h 136"/>
                <a:gd name="T2" fmla="*/ 0 w 89"/>
                <a:gd name="T3" fmla="*/ 67 h 136"/>
                <a:gd name="T4" fmla="*/ 89 w 89"/>
                <a:gd name="T5" fmla="*/ 44 h 136"/>
                <a:gd name="T6" fmla="*/ 30 w 89"/>
                <a:gd name="T7" fmla="*/ 0 h 13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9"/>
                <a:gd name="T13" fmla="*/ 0 h 136"/>
                <a:gd name="T14" fmla="*/ 89 w 89"/>
                <a:gd name="T15" fmla="*/ 136 h 1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9" h="136">
                  <a:moveTo>
                    <a:pt x="30" y="0"/>
                  </a:moveTo>
                  <a:lnTo>
                    <a:pt x="0" y="136"/>
                  </a:lnTo>
                  <a:lnTo>
                    <a:pt x="89" y="89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3628" name="Group 116"/>
          <p:cNvGrpSpPr>
            <a:grpSpLocks/>
          </p:cNvGrpSpPr>
          <p:nvPr/>
        </p:nvGrpSpPr>
        <p:grpSpPr bwMode="auto">
          <a:xfrm>
            <a:off x="8778875" y="3371850"/>
            <a:ext cx="363538" cy="461963"/>
            <a:chOff x="5530" y="2124"/>
            <a:chExt cx="229" cy="291"/>
          </a:xfrm>
        </p:grpSpPr>
        <p:sp>
          <p:nvSpPr>
            <p:cNvPr id="23641" name="Line 114"/>
            <p:cNvSpPr>
              <a:spLocks noChangeShapeType="1"/>
            </p:cNvSpPr>
            <p:nvPr/>
          </p:nvSpPr>
          <p:spPr bwMode="auto">
            <a:xfrm>
              <a:off x="5530" y="2124"/>
              <a:ext cx="190" cy="23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3642" name="Freeform 115"/>
            <p:cNvSpPr>
              <a:spLocks/>
            </p:cNvSpPr>
            <p:nvPr/>
          </p:nvSpPr>
          <p:spPr bwMode="auto">
            <a:xfrm>
              <a:off x="5682" y="2344"/>
              <a:ext cx="77" cy="71"/>
            </a:xfrm>
            <a:custGeom>
              <a:avLst/>
              <a:gdLst>
                <a:gd name="T0" fmla="*/ 0 w 77"/>
                <a:gd name="T1" fmla="*/ 33 h 144"/>
                <a:gd name="T2" fmla="*/ 77 w 77"/>
                <a:gd name="T3" fmla="*/ 71 h 144"/>
                <a:gd name="T4" fmla="*/ 71 w 77"/>
                <a:gd name="T5" fmla="*/ 0 h 144"/>
                <a:gd name="T6" fmla="*/ 0 w 77"/>
                <a:gd name="T7" fmla="*/ 33 h 1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7"/>
                <a:gd name="T13" fmla="*/ 0 h 144"/>
                <a:gd name="T14" fmla="*/ 77 w 77"/>
                <a:gd name="T15" fmla="*/ 144 h 1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7" h="144">
                  <a:moveTo>
                    <a:pt x="0" y="66"/>
                  </a:moveTo>
                  <a:lnTo>
                    <a:pt x="77" y="144"/>
                  </a:lnTo>
                  <a:lnTo>
                    <a:pt x="71" y="0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23629" name="Text Box 5"/>
          <p:cNvSpPr txBox="1">
            <a:spLocks noChangeArrowheads="1"/>
          </p:cNvSpPr>
          <p:nvPr/>
        </p:nvSpPr>
        <p:spPr bwMode="auto">
          <a:xfrm>
            <a:off x="3581400" y="1019175"/>
            <a:ext cx="3625850" cy="358775"/>
          </a:xfrm>
          <a:prstGeom prst="rect">
            <a:avLst/>
          </a:prstGeom>
          <a:solidFill>
            <a:srgbClr val="FFFFFF"/>
          </a:solidFill>
          <a:ln w="12700" algn="in">
            <a:solidFill>
              <a:srgbClr val="000000"/>
            </a:solidFill>
            <a:miter lim="800000"/>
            <a:headEnd/>
            <a:tailEnd/>
          </a:ln>
        </p:spPr>
        <p:txBody>
          <a:bodyPr lIns="35560" tIns="35560" rIns="35560" bIns="35560"/>
          <a:lstStyle/>
          <a:p>
            <a:r>
              <a:rPr lang="fr-FR" sz="1600"/>
              <a:t>  </a:t>
            </a:r>
            <a:r>
              <a:rPr lang="fr-FR" sz="1600" i="1">
                <a:solidFill>
                  <a:srgbClr val="FF0000"/>
                </a:solidFill>
              </a:rPr>
              <a:t>Séquelles sensorielles provenant</a:t>
            </a:r>
            <a:endParaRPr lang="fr-FR" sz="1600" b="0" i="1">
              <a:solidFill>
                <a:srgbClr val="FF0000"/>
              </a:solidFill>
            </a:endParaRPr>
          </a:p>
        </p:txBody>
      </p:sp>
      <p:sp>
        <p:nvSpPr>
          <p:cNvPr id="23630" name="Text Box 8"/>
          <p:cNvSpPr txBox="1">
            <a:spLocks noChangeArrowheads="1"/>
          </p:cNvSpPr>
          <p:nvPr/>
        </p:nvSpPr>
        <p:spPr bwMode="auto">
          <a:xfrm>
            <a:off x="0" y="4351338"/>
            <a:ext cx="1733550" cy="307975"/>
          </a:xfrm>
          <a:prstGeom prst="rect">
            <a:avLst/>
          </a:prstGeom>
          <a:solidFill>
            <a:srgbClr val="FFFFFF"/>
          </a:solidFill>
          <a:ln w="0" algn="in">
            <a:noFill/>
            <a:miter lim="800000"/>
            <a:headEnd/>
            <a:tailEnd/>
          </a:ln>
        </p:spPr>
        <p:txBody>
          <a:bodyPr lIns="35560" tIns="35560" rIns="35560" bIns="35560"/>
          <a:lstStyle/>
          <a:p>
            <a:r>
              <a:rPr lang="fr-FR" sz="1400" i="1">
                <a:solidFill>
                  <a:srgbClr val="000000"/>
                </a:solidFill>
              </a:rPr>
              <a:t>La conjonctive</a:t>
            </a:r>
            <a:endParaRPr lang="fr-FR" sz="1400" b="0"/>
          </a:p>
        </p:txBody>
      </p:sp>
      <p:sp>
        <p:nvSpPr>
          <p:cNvPr id="23631" name="Text Box 9"/>
          <p:cNvSpPr txBox="1">
            <a:spLocks noChangeArrowheads="1"/>
          </p:cNvSpPr>
          <p:nvPr/>
        </p:nvSpPr>
        <p:spPr bwMode="auto">
          <a:xfrm>
            <a:off x="4038600" y="5105400"/>
            <a:ext cx="839788" cy="415925"/>
          </a:xfrm>
          <a:prstGeom prst="rect">
            <a:avLst/>
          </a:prstGeom>
          <a:solidFill>
            <a:srgbClr val="FFFFFF"/>
          </a:solidFill>
          <a:ln w="0" algn="in">
            <a:noFill/>
            <a:miter lim="800000"/>
            <a:headEnd/>
            <a:tailEnd/>
          </a:ln>
        </p:spPr>
        <p:txBody>
          <a:bodyPr lIns="35560" tIns="35560" rIns="35560" bIns="35560"/>
          <a:lstStyle/>
          <a:p>
            <a:r>
              <a:rPr lang="fr-FR" sz="1400" i="1">
                <a:solidFill>
                  <a:srgbClr val="000000"/>
                </a:solidFill>
              </a:rPr>
              <a:t>Nerf optique</a:t>
            </a:r>
            <a:endParaRPr lang="fr-FR" sz="1400" b="0"/>
          </a:p>
        </p:txBody>
      </p:sp>
      <p:pic>
        <p:nvPicPr>
          <p:cNvPr id="23632" name="Picture 10" descr="HM00352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17650" y="4384675"/>
            <a:ext cx="2062163" cy="1863725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</p:spPr>
      </p:pic>
      <p:sp>
        <p:nvSpPr>
          <p:cNvPr id="23633" name="Line 11"/>
          <p:cNvSpPr>
            <a:spLocks noChangeShapeType="1"/>
          </p:cNvSpPr>
          <p:nvPr/>
        </p:nvSpPr>
        <p:spPr bwMode="auto">
          <a:xfrm>
            <a:off x="3440113" y="5283200"/>
            <a:ext cx="623887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triangle" w="med" len="lg"/>
            <a:tailEnd/>
          </a:ln>
        </p:spPr>
        <p:txBody>
          <a:bodyPr lIns="36576" tIns="36576" rIns="36576" bIns="36576"/>
          <a:lstStyle/>
          <a:p>
            <a:endParaRPr lang="fr-FR"/>
          </a:p>
        </p:txBody>
      </p:sp>
      <p:sp>
        <p:nvSpPr>
          <p:cNvPr id="23634" name="Line 12"/>
          <p:cNvSpPr>
            <a:spLocks noChangeShapeType="1"/>
          </p:cNvSpPr>
          <p:nvPr/>
        </p:nvSpPr>
        <p:spPr bwMode="auto">
          <a:xfrm flipH="1">
            <a:off x="990600" y="5353050"/>
            <a:ext cx="736600" cy="635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triangle" w="med" len="lg"/>
            <a:tailEnd/>
          </a:ln>
        </p:spPr>
        <p:txBody>
          <a:bodyPr lIns="36576" tIns="36576" rIns="36576" bIns="36576"/>
          <a:lstStyle/>
          <a:p>
            <a:endParaRPr lang="fr-FR"/>
          </a:p>
        </p:txBody>
      </p:sp>
      <p:sp>
        <p:nvSpPr>
          <p:cNvPr id="23635" name="Text Box 13"/>
          <p:cNvSpPr txBox="1">
            <a:spLocks noChangeArrowheads="1"/>
          </p:cNvSpPr>
          <p:nvPr/>
        </p:nvSpPr>
        <p:spPr bwMode="auto">
          <a:xfrm>
            <a:off x="198438" y="5183188"/>
            <a:ext cx="1096962" cy="307975"/>
          </a:xfrm>
          <a:prstGeom prst="rect">
            <a:avLst/>
          </a:prstGeom>
          <a:solidFill>
            <a:srgbClr val="FFFFFF"/>
          </a:solidFill>
          <a:ln w="0" algn="in">
            <a:noFill/>
            <a:miter lim="800000"/>
            <a:headEnd/>
            <a:tailEnd/>
          </a:ln>
        </p:spPr>
        <p:txBody>
          <a:bodyPr lIns="35560" tIns="35560" rIns="35560" bIns="35560"/>
          <a:lstStyle/>
          <a:p>
            <a:r>
              <a:rPr lang="fr-FR" sz="1600" i="1">
                <a:solidFill>
                  <a:srgbClr val="000000"/>
                </a:solidFill>
              </a:rPr>
              <a:t>La cornée</a:t>
            </a:r>
            <a:endParaRPr lang="fr-FR" sz="1600" b="0"/>
          </a:p>
        </p:txBody>
      </p:sp>
      <p:sp>
        <p:nvSpPr>
          <p:cNvPr id="23636" name="Line 14"/>
          <p:cNvSpPr>
            <a:spLocks noChangeShapeType="1"/>
          </p:cNvSpPr>
          <p:nvPr/>
        </p:nvSpPr>
        <p:spPr bwMode="auto">
          <a:xfrm flipH="1">
            <a:off x="1295400" y="5473700"/>
            <a:ext cx="554038" cy="639763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triangle" w="med" len="lg"/>
            <a:tailEnd/>
          </a:ln>
        </p:spPr>
        <p:txBody>
          <a:bodyPr lIns="36576" tIns="36576" rIns="36576" bIns="36576"/>
          <a:lstStyle/>
          <a:p>
            <a:endParaRPr lang="fr-FR"/>
          </a:p>
        </p:txBody>
      </p:sp>
      <p:sp>
        <p:nvSpPr>
          <p:cNvPr id="23637" name="Text Box 15"/>
          <p:cNvSpPr txBox="1">
            <a:spLocks noChangeArrowheads="1"/>
          </p:cNvSpPr>
          <p:nvPr/>
        </p:nvSpPr>
        <p:spPr bwMode="auto">
          <a:xfrm>
            <a:off x="227013" y="5972175"/>
            <a:ext cx="1068387" cy="276225"/>
          </a:xfrm>
          <a:prstGeom prst="rect">
            <a:avLst/>
          </a:prstGeom>
          <a:solidFill>
            <a:srgbClr val="FFFFFF"/>
          </a:solidFill>
          <a:ln w="0" algn="in">
            <a:noFill/>
            <a:miter lim="800000"/>
            <a:headEnd/>
            <a:tailEnd/>
          </a:ln>
        </p:spPr>
        <p:txBody>
          <a:bodyPr lIns="35560" tIns="35560" rIns="35560" bIns="35560"/>
          <a:lstStyle/>
          <a:p>
            <a:r>
              <a:rPr lang="fr-FR" sz="1400" i="1">
                <a:solidFill>
                  <a:srgbClr val="000000"/>
                </a:solidFill>
              </a:rPr>
              <a:t>Le cristallin</a:t>
            </a:r>
            <a:endParaRPr lang="fr-FR" sz="1400" b="0"/>
          </a:p>
        </p:txBody>
      </p:sp>
      <p:sp>
        <p:nvSpPr>
          <p:cNvPr id="23638" name="Line 16"/>
          <p:cNvSpPr>
            <a:spLocks noChangeShapeType="1"/>
          </p:cNvSpPr>
          <p:nvPr/>
        </p:nvSpPr>
        <p:spPr bwMode="auto">
          <a:xfrm flipH="1">
            <a:off x="2373313" y="4592638"/>
            <a:ext cx="1135062" cy="50165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triangle" w="med" len="lg"/>
          </a:ln>
        </p:spPr>
        <p:txBody>
          <a:bodyPr lIns="36576" tIns="36576" rIns="36576" bIns="36576"/>
          <a:lstStyle/>
          <a:p>
            <a:endParaRPr lang="fr-FR"/>
          </a:p>
        </p:txBody>
      </p:sp>
      <p:sp>
        <p:nvSpPr>
          <p:cNvPr id="23639" name="Text Box 17"/>
          <p:cNvSpPr txBox="1">
            <a:spLocks noChangeArrowheads="1"/>
          </p:cNvSpPr>
          <p:nvPr/>
        </p:nvSpPr>
        <p:spPr bwMode="auto">
          <a:xfrm>
            <a:off x="3579813" y="4384675"/>
            <a:ext cx="977900" cy="346075"/>
          </a:xfrm>
          <a:prstGeom prst="rect">
            <a:avLst/>
          </a:prstGeom>
          <a:solidFill>
            <a:srgbClr val="FFFFFF"/>
          </a:solidFill>
          <a:ln w="0" algn="in">
            <a:noFill/>
            <a:miter lim="800000"/>
            <a:headEnd/>
            <a:tailEnd/>
          </a:ln>
        </p:spPr>
        <p:txBody>
          <a:bodyPr lIns="35560" tIns="35560" rIns="35560" bIns="35560"/>
          <a:lstStyle/>
          <a:p>
            <a:r>
              <a:rPr lang="fr-FR" sz="1400" i="1">
                <a:solidFill>
                  <a:srgbClr val="000000"/>
                </a:solidFill>
              </a:rPr>
              <a:t>La rétine</a:t>
            </a:r>
            <a:endParaRPr lang="fr-FR" sz="1400" b="0"/>
          </a:p>
        </p:txBody>
      </p:sp>
      <p:sp>
        <p:nvSpPr>
          <p:cNvPr id="23640" name="Line 18"/>
          <p:cNvSpPr>
            <a:spLocks noChangeShapeType="1"/>
          </p:cNvSpPr>
          <p:nvPr/>
        </p:nvSpPr>
        <p:spPr bwMode="auto">
          <a:xfrm>
            <a:off x="1295400" y="4475163"/>
            <a:ext cx="501650" cy="73977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triangle" w="med" len="lg"/>
          </a:ln>
        </p:spPr>
        <p:txBody>
          <a:bodyPr lIns="36576" tIns="36576" rIns="36576" bIns="36576"/>
          <a:lstStyle/>
          <a:p>
            <a:endParaRPr lang="fr-FR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FDD9BB9-C610-6DA6-1CD7-CF9B14681357}"/>
              </a:ext>
            </a:extLst>
          </p:cNvPr>
          <p:cNvSpPr/>
          <p:nvPr/>
        </p:nvSpPr>
        <p:spPr bwMode="auto">
          <a:xfrm>
            <a:off x="8409384" y="6453336"/>
            <a:ext cx="1440160" cy="404664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reeform 4"/>
          <p:cNvSpPr>
            <a:spLocks/>
          </p:cNvSpPr>
          <p:nvPr/>
        </p:nvSpPr>
        <p:spPr bwMode="auto">
          <a:xfrm>
            <a:off x="642938" y="6475413"/>
            <a:ext cx="90487" cy="22225"/>
          </a:xfrm>
          <a:custGeom>
            <a:avLst/>
            <a:gdLst>
              <a:gd name="T0" fmla="*/ 85195 w 171"/>
              <a:gd name="T1" fmla="*/ 22225 h 43"/>
              <a:gd name="T2" fmla="*/ 90487 w 171"/>
              <a:gd name="T3" fmla="*/ 0 h 43"/>
              <a:gd name="T4" fmla="*/ 6350 w 171"/>
              <a:gd name="T5" fmla="*/ 0 h 43"/>
              <a:gd name="T6" fmla="*/ 0 w 171"/>
              <a:gd name="T7" fmla="*/ 22225 h 43"/>
              <a:gd name="T8" fmla="*/ 85195 w 171"/>
              <a:gd name="T9" fmla="*/ 22225 h 4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1"/>
              <a:gd name="T16" fmla="*/ 0 h 43"/>
              <a:gd name="T17" fmla="*/ 171 w 171"/>
              <a:gd name="T18" fmla="*/ 43 h 4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1" h="43">
                <a:moveTo>
                  <a:pt x="161" y="43"/>
                </a:moveTo>
                <a:lnTo>
                  <a:pt x="171" y="0"/>
                </a:lnTo>
                <a:lnTo>
                  <a:pt x="12" y="0"/>
                </a:lnTo>
                <a:lnTo>
                  <a:pt x="0" y="43"/>
                </a:lnTo>
                <a:lnTo>
                  <a:pt x="161" y="43"/>
                </a:lnTo>
              </a:path>
            </a:pathLst>
          </a:custGeom>
          <a:noFill/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24579" name="Group 17"/>
          <p:cNvGrpSpPr>
            <a:grpSpLocks/>
          </p:cNvGrpSpPr>
          <p:nvPr/>
        </p:nvGrpSpPr>
        <p:grpSpPr bwMode="auto">
          <a:xfrm>
            <a:off x="812800" y="1219200"/>
            <a:ext cx="2387600" cy="3787775"/>
            <a:chOff x="512" y="768"/>
            <a:chExt cx="1504" cy="2386"/>
          </a:xfrm>
        </p:grpSpPr>
        <p:pic>
          <p:nvPicPr>
            <p:cNvPr id="24583" name="Picture 2" descr="C:\DOCUME~1\USER_I~1\LOCALS~1\Temp\npo0000e1.tmp"/>
            <p:cNvPicPr>
              <a:picLocks noChangeAspect="1" noChangeArrowheads="1"/>
            </p:cNvPicPr>
            <p:nvPr/>
          </p:nvPicPr>
          <p:blipFill>
            <a:blip r:embed="rId3" cstate="print"/>
            <a:srcRect l="2147"/>
            <a:stretch>
              <a:fillRect/>
            </a:stretch>
          </p:blipFill>
          <p:spPr bwMode="auto">
            <a:xfrm>
              <a:off x="669" y="768"/>
              <a:ext cx="1347" cy="23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584" name="AutoShape 5"/>
            <p:cNvSpPr>
              <a:spLocks noChangeArrowheads="1"/>
            </p:cNvSpPr>
            <p:nvPr/>
          </p:nvSpPr>
          <p:spPr bwMode="auto">
            <a:xfrm>
              <a:off x="512" y="2022"/>
              <a:ext cx="173" cy="145"/>
            </a:xfrm>
            <a:prstGeom prst="bevel">
              <a:avLst>
                <a:gd name="adj" fmla="val 12500"/>
              </a:avLst>
            </a:prstGeom>
            <a:solidFill>
              <a:srgbClr val="FFCC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585" name="Oval 7"/>
            <p:cNvSpPr>
              <a:spLocks noChangeArrowheads="1"/>
            </p:cNvSpPr>
            <p:nvPr/>
          </p:nvSpPr>
          <p:spPr bwMode="auto">
            <a:xfrm>
              <a:off x="583" y="2073"/>
              <a:ext cx="88" cy="5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586" name="Freeform 8"/>
            <p:cNvSpPr>
              <a:spLocks/>
            </p:cNvSpPr>
            <p:nvPr/>
          </p:nvSpPr>
          <p:spPr bwMode="auto">
            <a:xfrm>
              <a:off x="647" y="2114"/>
              <a:ext cx="269" cy="399"/>
            </a:xfrm>
            <a:custGeom>
              <a:avLst/>
              <a:gdLst>
                <a:gd name="T0" fmla="*/ 0 w 444"/>
                <a:gd name="T1" fmla="*/ 0 h 626"/>
                <a:gd name="T2" fmla="*/ 71 w 444"/>
                <a:gd name="T3" fmla="*/ 19 h 626"/>
                <a:gd name="T4" fmla="*/ 159 w 444"/>
                <a:gd name="T5" fmla="*/ 94 h 626"/>
                <a:gd name="T6" fmla="*/ 142 w 444"/>
                <a:gd name="T7" fmla="*/ 236 h 626"/>
                <a:gd name="T8" fmla="*/ 189 w 444"/>
                <a:gd name="T9" fmla="*/ 379 h 626"/>
                <a:gd name="T10" fmla="*/ 254 w 444"/>
                <a:gd name="T11" fmla="*/ 359 h 626"/>
                <a:gd name="T12" fmla="*/ 269 w 444"/>
                <a:gd name="T13" fmla="*/ 352 h 6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44"/>
                <a:gd name="T22" fmla="*/ 0 h 626"/>
                <a:gd name="T23" fmla="*/ 444 w 444"/>
                <a:gd name="T24" fmla="*/ 626 h 62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44" h="626">
                  <a:moveTo>
                    <a:pt x="0" y="0"/>
                  </a:moveTo>
                  <a:cubicBezTo>
                    <a:pt x="37" y="2"/>
                    <a:pt x="73" y="5"/>
                    <a:pt x="117" y="30"/>
                  </a:cubicBezTo>
                  <a:cubicBezTo>
                    <a:pt x="161" y="54"/>
                    <a:pt x="244" y="92"/>
                    <a:pt x="263" y="148"/>
                  </a:cubicBezTo>
                  <a:cubicBezTo>
                    <a:pt x="283" y="205"/>
                    <a:pt x="226" y="297"/>
                    <a:pt x="234" y="371"/>
                  </a:cubicBezTo>
                  <a:cubicBezTo>
                    <a:pt x="242" y="445"/>
                    <a:pt x="281" y="562"/>
                    <a:pt x="312" y="594"/>
                  </a:cubicBezTo>
                  <a:cubicBezTo>
                    <a:pt x="343" y="626"/>
                    <a:pt x="398" y="571"/>
                    <a:pt x="420" y="564"/>
                  </a:cubicBezTo>
                  <a:cubicBezTo>
                    <a:pt x="442" y="557"/>
                    <a:pt x="439" y="554"/>
                    <a:pt x="444" y="552"/>
                  </a:cubicBezTo>
                </a:path>
              </a:pathLst>
            </a:custGeom>
            <a:noFill/>
            <a:ln w="57150" cap="flat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587" name="Rectangle 9"/>
            <p:cNvSpPr>
              <a:spLocks noChangeArrowheads="1"/>
            </p:cNvSpPr>
            <p:nvPr/>
          </p:nvSpPr>
          <p:spPr bwMode="auto">
            <a:xfrm>
              <a:off x="1026" y="2389"/>
              <a:ext cx="109" cy="3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588" name="Freeform 10"/>
            <p:cNvSpPr>
              <a:spLocks/>
            </p:cNvSpPr>
            <p:nvPr/>
          </p:nvSpPr>
          <p:spPr bwMode="auto">
            <a:xfrm>
              <a:off x="891" y="2415"/>
              <a:ext cx="135" cy="66"/>
            </a:xfrm>
            <a:custGeom>
              <a:avLst/>
              <a:gdLst>
                <a:gd name="T0" fmla="*/ 0 w 240"/>
                <a:gd name="T1" fmla="*/ 66 h 104"/>
                <a:gd name="T2" fmla="*/ 27 w 240"/>
                <a:gd name="T3" fmla="*/ 36 h 104"/>
                <a:gd name="T4" fmla="*/ 81 w 240"/>
                <a:gd name="T5" fmla="*/ 5 h 104"/>
                <a:gd name="T6" fmla="*/ 135 w 240"/>
                <a:gd name="T7" fmla="*/ 5 h 1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"/>
                <a:gd name="T13" fmla="*/ 0 h 104"/>
                <a:gd name="T14" fmla="*/ 240 w 240"/>
                <a:gd name="T15" fmla="*/ 104 h 1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" h="104">
                  <a:moveTo>
                    <a:pt x="0" y="104"/>
                  </a:moveTo>
                  <a:cubicBezTo>
                    <a:pt x="12" y="88"/>
                    <a:pt x="24" y="72"/>
                    <a:pt x="48" y="56"/>
                  </a:cubicBezTo>
                  <a:cubicBezTo>
                    <a:pt x="72" y="40"/>
                    <a:pt x="112" y="16"/>
                    <a:pt x="144" y="8"/>
                  </a:cubicBezTo>
                  <a:cubicBezTo>
                    <a:pt x="176" y="0"/>
                    <a:pt x="224" y="8"/>
                    <a:pt x="240" y="8"/>
                  </a:cubicBez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589" name="Freeform 11"/>
            <p:cNvSpPr>
              <a:spLocks/>
            </p:cNvSpPr>
            <p:nvPr/>
          </p:nvSpPr>
          <p:spPr bwMode="auto">
            <a:xfrm>
              <a:off x="891" y="2389"/>
              <a:ext cx="135" cy="67"/>
            </a:xfrm>
            <a:custGeom>
              <a:avLst/>
              <a:gdLst>
                <a:gd name="T0" fmla="*/ 0 w 240"/>
                <a:gd name="T1" fmla="*/ 67 h 104"/>
                <a:gd name="T2" fmla="*/ 27 w 240"/>
                <a:gd name="T3" fmla="*/ 36 h 104"/>
                <a:gd name="T4" fmla="*/ 81 w 240"/>
                <a:gd name="T5" fmla="*/ 5 h 104"/>
                <a:gd name="T6" fmla="*/ 135 w 240"/>
                <a:gd name="T7" fmla="*/ 5 h 1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"/>
                <a:gd name="T13" fmla="*/ 0 h 104"/>
                <a:gd name="T14" fmla="*/ 240 w 240"/>
                <a:gd name="T15" fmla="*/ 104 h 1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" h="104">
                  <a:moveTo>
                    <a:pt x="0" y="104"/>
                  </a:moveTo>
                  <a:cubicBezTo>
                    <a:pt x="12" y="88"/>
                    <a:pt x="24" y="72"/>
                    <a:pt x="48" y="56"/>
                  </a:cubicBezTo>
                  <a:cubicBezTo>
                    <a:pt x="72" y="40"/>
                    <a:pt x="112" y="16"/>
                    <a:pt x="144" y="8"/>
                  </a:cubicBezTo>
                  <a:cubicBezTo>
                    <a:pt x="176" y="0"/>
                    <a:pt x="224" y="8"/>
                    <a:pt x="240" y="8"/>
                  </a:cubicBezTo>
                </a:path>
              </a:pathLst>
            </a:custGeom>
            <a:noFill/>
            <a:ln w="9525" cap="flat" cmpd="sng">
              <a:solidFill>
                <a:srgbClr val="CC33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pic>
        <p:nvPicPr>
          <p:cNvPr id="24580" name="Picture 18" descr="C:\DOCUME~1\USER_I~1\LOCALS~1\Temp\npo0000e3.t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35500" y="1524000"/>
            <a:ext cx="4460875" cy="300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Text Box 19"/>
          <p:cNvSpPr txBox="1">
            <a:spLocks noChangeArrowheads="1"/>
          </p:cNvSpPr>
          <p:nvPr/>
        </p:nvSpPr>
        <p:spPr bwMode="auto">
          <a:xfrm>
            <a:off x="714375" y="5543550"/>
            <a:ext cx="7667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Dans ces 2 cas, les causes sont-elles identiques ?</a:t>
            </a:r>
          </a:p>
        </p:txBody>
      </p:sp>
      <p:pic>
        <p:nvPicPr>
          <p:cNvPr id="24582" name="Picture 22" descr="AN00790_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0" y="5248275"/>
            <a:ext cx="1284288" cy="1057275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F8912A6-8D55-BCC5-C769-D6BA832444C2}"/>
              </a:ext>
            </a:extLst>
          </p:cNvPr>
          <p:cNvSpPr/>
          <p:nvPr/>
        </p:nvSpPr>
        <p:spPr bwMode="auto">
          <a:xfrm>
            <a:off x="8409384" y="6453336"/>
            <a:ext cx="1440160" cy="404664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1481138"/>
            <a:ext cx="7199313" cy="838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FR" sz="3600">
                <a:latin typeface="Arial" charset="0"/>
              </a:rPr>
              <a:t>Combien de temps va-t-il tenir ?</a:t>
            </a:r>
          </a:p>
        </p:txBody>
      </p:sp>
      <p:pic>
        <p:nvPicPr>
          <p:cNvPr id="5123" name="Object 4" descr="C:\DOCUME~1\USER_I~1\LOCALS~1\Temp\npo0000c2.t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1425" y="2227263"/>
            <a:ext cx="1552575" cy="440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Object 5" descr="C:\DOCUME~1\USER_I~1\LOCALS~1\Temp\npo0000c4.t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62050" y="2151063"/>
            <a:ext cx="3789363" cy="440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AutoShape 6"/>
          <p:cNvSpPr>
            <a:spLocks noChangeArrowheads="1"/>
          </p:cNvSpPr>
          <p:nvPr/>
        </p:nvSpPr>
        <p:spPr bwMode="auto">
          <a:xfrm>
            <a:off x="1162050" y="1463675"/>
            <a:ext cx="7408863" cy="669925"/>
          </a:xfrm>
          <a:prstGeom prst="wedgeRectCallout">
            <a:avLst>
              <a:gd name="adj1" fmla="val 41278"/>
              <a:gd name="adj2" fmla="val 129384"/>
            </a:avLst>
          </a:prstGeom>
          <a:noFill/>
          <a:ln w="3810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DB8783A-A973-34BA-0E0E-C11E6A849741}"/>
              </a:ext>
            </a:extLst>
          </p:cNvPr>
          <p:cNvSpPr/>
          <p:nvPr/>
        </p:nvSpPr>
        <p:spPr bwMode="auto">
          <a:xfrm>
            <a:off x="8409384" y="6453336"/>
            <a:ext cx="1440160" cy="404664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1030"/>
          <p:cNvSpPr txBox="1">
            <a:spLocks noChangeArrowheads="1"/>
          </p:cNvSpPr>
          <p:nvPr/>
        </p:nvSpPr>
        <p:spPr bwMode="auto">
          <a:xfrm>
            <a:off x="533400" y="2209800"/>
            <a:ext cx="5943600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fr-FR" sz="4400">
                <a:solidFill>
                  <a:srgbClr val="A50021"/>
                </a:solidFill>
              </a:rPr>
              <a:t>Électrisation….</a:t>
            </a:r>
          </a:p>
          <a:p>
            <a:pPr eaLnBrk="0" hangingPunct="0"/>
            <a:endParaRPr lang="fr-FR" sz="4400">
              <a:solidFill>
                <a:srgbClr val="A50021"/>
              </a:solidFill>
            </a:endParaRPr>
          </a:p>
          <a:p>
            <a:pPr eaLnBrk="0" hangingPunct="0"/>
            <a:r>
              <a:rPr lang="fr-FR" sz="4400">
                <a:solidFill>
                  <a:srgbClr val="A50021"/>
                </a:solidFill>
              </a:rPr>
              <a:t>  ou Électrocution ?</a:t>
            </a:r>
          </a:p>
        </p:txBody>
      </p:sp>
      <p:pic>
        <p:nvPicPr>
          <p:cNvPr id="6147" name="Object 7" descr="C:\DOCUME~1\USER_I~1\LOCALS~1\Temp\npo0000c6.t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990600"/>
            <a:ext cx="3241675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227842B-7972-3F2B-C592-ABDEC12E2F7E}"/>
              </a:ext>
            </a:extLst>
          </p:cNvPr>
          <p:cNvSpPr/>
          <p:nvPr/>
        </p:nvSpPr>
        <p:spPr bwMode="auto">
          <a:xfrm>
            <a:off x="8409384" y="6453336"/>
            <a:ext cx="1440160" cy="404664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1026"/>
          <p:cNvSpPr txBox="1">
            <a:spLocks noChangeArrowheads="1"/>
          </p:cNvSpPr>
          <p:nvPr/>
        </p:nvSpPr>
        <p:spPr bwMode="auto">
          <a:xfrm>
            <a:off x="863600" y="1676400"/>
            <a:ext cx="8280400" cy="393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800" dirty="0">
                <a:cs typeface="Times New Roman" charset="0"/>
              </a:rPr>
              <a:t>Dans les accidents d’origine électrique, </a:t>
            </a:r>
          </a:p>
          <a:p>
            <a:r>
              <a:rPr lang="fr-FR" sz="2800" dirty="0">
                <a:cs typeface="Times New Roman" charset="0"/>
              </a:rPr>
              <a:t>il faut distinguer :</a:t>
            </a:r>
          </a:p>
          <a:p>
            <a:endParaRPr lang="fr-FR" sz="2800" dirty="0">
              <a:cs typeface="Times New Roman" charset="0"/>
            </a:endParaRPr>
          </a:p>
          <a:p>
            <a:pPr>
              <a:buFont typeface="Wingdings" pitchFamily="2" charset="2"/>
              <a:buNone/>
            </a:pPr>
            <a:r>
              <a:rPr lang="fr-FR" sz="2800" dirty="0">
                <a:solidFill>
                  <a:srgbClr val="FF3300"/>
                </a:solidFill>
                <a:cs typeface="Times New Roman" charset="0"/>
              </a:rPr>
              <a:t> 1°) ÉLECTRISATION :</a:t>
            </a:r>
            <a:r>
              <a:rPr lang="fr-FR" sz="2800" dirty="0">
                <a:solidFill>
                  <a:schemeClr val="bg2"/>
                </a:solidFill>
                <a:cs typeface="Times New Roman" charset="0"/>
              </a:rPr>
              <a:t> </a:t>
            </a:r>
            <a:r>
              <a:rPr lang="fr-FR" sz="2800" dirty="0">
                <a:cs typeface="Times New Roman" charset="0"/>
              </a:rPr>
              <a:t>C’est la mise sous tension d’une partie du corps ou de son ensemble.</a:t>
            </a:r>
          </a:p>
          <a:p>
            <a:pPr>
              <a:buFont typeface="Wingdings" pitchFamily="2" charset="2"/>
              <a:buNone/>
            </a:pPr>
            <a:endParaRPr lang="fr-FR" sz="2800" dirty="0">
              <a:cs typeface="Times New Roman" charset="0"/>
            </a:endParaRPr>
          </a:p>
          <a:p>
            <a:pPr>
              <a:buFont typeface="Wingdings" pitchFamily="2" charset="2"/>
              <a:buNone/>
            </a:pPr>
            <a:r>
              <a:rPr lang="fr-FR" sz="2800" dirty="0">
                <a:solidFill>
                  <a:srgbClr val="A50021"/>
                </a:solidFill>
                <a:cs typeface="Times New Roman" charset="0"/>
              </a:rPr>
              <a:t> </a:t>
            </a:r>
            <a:r>
              <a:rPr lang="fr-FR" sz="2800" dirty="0">
                <a:solidFill>
                  <a:srgbClr val="FF3300"/>
                </a:solidFill>
                <a:cs typeface="Times New Roman" charset="0"/>
              </a:rPr>
              <a:t>2°) ÉLECTROCUTION :</a:t>
            </a:r>
            <a:r>
              <a:rPr lang="fr-FR" sz="2800" dirty="0">
                <a:solidFill>
                  <a:schemeClr val="bg2"/>
                </a:solidFill>
                <a:cs typeface="Times New Roman" charset="0"/>
              </a:rPr>
              <a:t> </a:t>
            </a:r>
            <a:r>
              <a:rPr lang="fr-FR" sz="2800" dirty="0">
                <a:cs typeface="Times New Roman" charset="0"/>
              </a:rPr>
              <a:t>C’est une électrisation qui a débouché sur une issue fatale.</a:t>
            </a:r>
            <a:endParaRPr lang="fr-FR" sz="28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C676933-B349-86A1-D852-951AE23F39DB}"/>
              </a:ext>
            </a:extLst>
          </p:cNvPr>
          <p:cNvSpPr/>
          <p:nvPr/>
        </p:nvSpPr>
        <p:spPr bwMode="auto">
          <a:xfrm>
            <a:off x="8409384" y="6453336"/>
            <a:ext cx="1440160" cy="404664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990600" y="1443038"/>
            <a:ext cx="8915400" cy="48053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pic>
        <p:nvPicPr>
          <p:cNvPr id="8195" name="Picture 3" descr="C:\DOCUME~1\USER_I~1\LOCALS~1\Temp\npo0000c8.t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755775"/>
            <a:ext cx="7772400" cy="438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7346950" y="4191000"/>
            <a:ext cx="22542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1447800" y="6080125"/>
            <a:ext cx="4867275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fr-FR" sz="2000" b="0"/>
              <a:t>Intervention d’entretien sur une baignoire </a:t>
            </a:r>
          </a:p>
        </p:txBody>
      </p:sp>
      <p:sp>
        <p:nvSpPr>
          <p:cNvPr id="8198" name="Text Box 6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609600" y="1066800"/>
            <a:ext cx="8382000" cy="6096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fr-FR" sz="2800" b="1" i="1">
                <a:solidFill>
                  <a:srgbClr val="CC3300"/>
                </a:solidFill>
                <a:latin typeface="Arial" charset="0"/>
              </a:rPr>
              <a:t> </a:t>
            </a:r>
            <a:r>
              <a:rPr lang="fr-FR" sz="2800" b="1" i="1" u="sng">
                <a:solidFill>
                  <a:srgbClr val="CC3300"/>
                </a:solidFill>
                <a:latin typeface="Arial" charset="0"/>
              </a:rPr>
              <a:t>Électrocuté</a:t>
            </a:r>
            <a:r>
              <a:rPr lang="fr-FR" sz="2800" b="1" i="1">
                <a:solidFill>
                  <a:srgbClr val="CC3300"/>
                </a:solidFill>
                <a:latin typeface="Arial" charset="0"/>
              </a:rPr>
              <a:t> par la baladeuse</a:t>
            </a:r>
            <a:r>
              <a:rPr lang="fr-FR" sz="2800" b="1">
                <a:solidFill>
                  <a:srgbClr val="336699"/>
                </a:solidFill>
              </a:rPr>
              <a:t> 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92944F7-D2A1-F4D9-4831-A67BE642033C}"/>
              </a:ext>
            </a:extLst>
          </p:cNvPr>
          <p:cNvSpPr/>
          <p:nvPr/>
        </p:nvSpPr>
        <p:spPr bwMode="auto">
          <a:xfrm>
            <a:off x="8409384" y="6453336"/>
            <a:ext cx="1440160" cy="404664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~1\USER_I~1\LOCALS~1\Temp\npo0000ca.t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1600200"/>
            <a:ext cx="314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Text Box 3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304800" y="990600"/>
            <a:ext cx="8382000" cy="6096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fr-FR" sz="2800" b="1" i="1">
                <a:solidFill>
                  <a:srgbClr val="CC3300"/>
                </a:solidFill>
                <a:latin typeface="Arial" charset="0"/>
              </a:rPr>
              <a:t> </a:t>
            </a:r>
            <a:r>
              <a:rPr lang="fr-FR" sz="2800" b="1" i="1" u="sng">
                <a:solidFill>
                  <a:srgbClr val="CC3300"/>
                </a:solidFill>
                <a:latin typeface="Arial" charset="0"/>
              </a:rPr>
              <a:t>Électrisé</a:t>
            </a:r>
            <a:r>
              <a:rPr lang="fr-FR" sz="2800" b="1" i="1">
                <a:solidFill>
                  <a:srgbClr val="CC3300"/>
                </a:solidFill>
                <a:latin typeface="Arial" charset="0"/>
              </a:rPr>
              <a:t> par le pont roulant</a:t>
            </a:r>
            <a:r>
              <a:rPr lang="fr-FR" sz="2800" b="1">
                <a:solidFill>
                  <a:srgbClr val="336699"/>
                </a:solidFill>
              </a:rPr>
              <a:t>  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6477000" y="3211513"/>
            <a:ext cx="2538413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000" b="0"/>
              <a:t>Le courant est passé</a:t>
            </a:r>
          </a:p>
          <a:p>
            <a:r>
              <a:rPr lang="fr-FR" sz="2000" b="0"/>
              <a:t>de sa main gauche </a:t>
            </a:r>
          </a:p>
          <a:p>
            <a:r>
              <a:rPr lang="fr-FR" sz="2000" b="0"/>
              <a:t>à l’échafaudage</a:t>
            </a:r>
          </a:p>
          <a:p>
            <a:r>
              <a:rPr lang="fr-FR" sz="2000" b="0"/>
              <a:t>par sa main droite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AA4EEA7-6D30-F697-2A88-5B4F51B6C705}"/>
              </a:ext>
            </a:extLst>
          </p:cNvPr>
          <p:cNvSpPr/>
          <p:nvPr/>
        </p:nvSpPr>
        <p:spPr bwMode="auto">
          <a:xfrm>
            <a:off x="8409384" y="6453336"/>
            <a:ext cx="1440160" cy="404664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~1\USER_I~1\LOCALS~1\Temp\npo0000ce.t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1600200"/>
            <a:ext cx="3217863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990600"/>
            <a:ext cx="8382000" cy="6096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fr-FR" sz="2800" b="1" i="1">
                <a:solidFill>
                  <a:srgbClr val="CC3300"/>
                </a:solidFill>
                <a:latin typeface="Arial" charset="0"/>
              </a:rPr>
              <a:t> </a:t>
            </a:r>
            <a:r>
              <a:rPr lang="fr-FR" sz="2800" b="1" i="1" u="sng">
                <a:solidFill>
                  <a:srgbClr val="CC3300"/>
                </a:solidFill>
                <a:latin typeface="Arial" charset="0"/>
              </a:rPr>
              <a:t>Électrocuté</a:t>
            </a:r>
            <a:r>
              <a:rPr lang="fr-FR" sz="2800" b="1" i="1">
                <a:solidFill>
                  <a:srgbClr val="CC3300"/>
                </a:solidFill>
                <a:latin typeface="Arial" charset="0"/>
              </a:rPr>
              <a:t> en remplaçant une ampoule</a:t>
            </a:r>
            <a:endParaRPr lang="fr-FR" sz="2800" b="1" i="1">
              <a:solidFill>
                <a:srgbClr val="336699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A34A516-439A-8F8B-437E-259388A60DA2}"/>
              </a:ext>
            </a:extLst>
          </p:cNvPr>
          <p:cNvSpPr/>
          <p:nvPr/>
        </p:nvSpPr>
        <p:spPr bwMode="auto">
          <a:xfrm>
            <a:off x="8409384" y="6453336"/>
            <a:ext cx="1440160" cy="404664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838200"/>
            <a:ext cx="8610600" cy="914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fr-FR" sz="2800" b="1" i="1" u="sng">
                <a:solidFill>
                  <a:srgbClr val="CC3300"/>
                </a:solidFill>
                <a:latin typeface="Arial" charset="0"/>
              </a:rPr>
              <a:t>Brûlé</a:t>
            </a:r>
            <a:r>
              <a:rPr lang="fr-FR" sz="2800" b="1" i="1">
                <a:solidFill>
                  <a:srgbClr val="CC3300"/>
                </a:solidFill>
                <a:latin typeface="Arial" charset="0"/>
              </a:rPr>
              <a:t> par un court-circuit lors de travaux de terrassement</a:t>
            </a:r>
            <a:r>
              <a:rPr lang="fr-FR" sz="2800" b="1">
                <a:solidFill>
                  <a:srgbClr val="CC3300"/>
                </a:solidFill>
                <a:latin typeface="Arial" charset="0"/>
              </a:rPr>
              <a:t> </a:t>
            </a:r>
          </a:p>
        </p:txBody>
      </p:sp>
      <p:grpSp>
        <p:nvGrpSpPr>
          <p:cNvPr id="12291" name="Group 7"/>
          <p:cNvGrpSpPr>
            <a:grpSpLocks/>
          </p:cNvGrpSpPr>
          <p:nvPr/>
        </p:nvGrpSpPr>
        <p:grpSpPr bwMode="auto">
          <a:xfrm>
            <a:off x="1447800" y="1920875"/>
            <a:ext cx="6705600" cy="4556125"/>
            <a:chOff x="912" y="1210"/>
            <a:chExt cx="4224" cy="2870"/>
          </a:xfrm>
        </p:grpSpPr>
        <p:pic>
          <p:nvPicPr>
            <p:cNvPr id="12295" name="Picture 3" descr="C:\DOCUME~1\USER_I~1\LOCALS~1\Temp\npo0000d0.tmp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12" y="1210"/>
              <a:ext cx="4224" cy="28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296" name="Object 5" descr="C:\DOCUME~1\USER_I~1\LOCALS~1\Temp\npo0000d2.tmp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821" y="2832"/>
              <a:ext cx="762" cy="10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2292" name="Group 8"/>
          <p:cNvGrpSpPr>
            <a:grpSpLocks/>
          </p:cNvGrpSpPr>
          <p:nvPr/>
        </p:nvGrpSpPr>
        <p:grpSpPr bwMode="auto">
          <a:xfrm>
            <a:off x="1524000" y="1920875"/>
            <a:ext cx="6705600" cy="4556125"/>
            <a:chOff x="960" y="1210"/>
            <a:chExt cx="4224" cy="2870"/>
          </a:xfrm>
        </p:grpSpPr>
        <p:pic>
          <p:nvPicPr>
            <p:cNvPr id="12293" name="Picture 9" descr="C:\DOCUME~1\USER_I~1\LOCALS~1\Temp\npo0000d4.tmp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60" y="1210"/>
              <a:ext cx="4224" cy="28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294" name="Object 10" descr="C:\DOCUME~1\USER_I~1\LOCALS~1\Temp\npo0000d6.tmp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869" y="2832"/>
              <a:ext cx="762" cy="10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99343A05-1A34-0353-302D-1FC7E9983864}"/>
              </a:ext>
            </a:extLst>
          </p:cNvPr>
          <p:cNvSpPr/>
          <p:nvPr/>
        </p:nvSpPr>
        <p:spPr bwMode="auto">
          <a:xfrm>
            <a:off x="8409384" y="6453336"/>
            <a:ext cx="1440160" cy="404664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Masque_presentation_2007">
  <a:themeElements>
    <a:clrScheme name="Masque_presentation_2007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asque_presentation_2007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asque_presentation_2007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que_presentation_2007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que_presentation_2007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que_presentation_2007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que_presentation_2007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que_presentation_2007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que_presentation_2007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Settings\user_inst\Application Data\Microsoft\Modèles\Masque_presentation_2007.pot</Template>
  <TotalTime>3805</TotalTime>
  <Words>1156</Words>
  <Application>Microsoft Office PowerPoint</Application>
  <PresentationFormat>Format A4 (210 x 297 mm)</PresentationFormat>
  <Paragraphs>299</Paragraphs>
  <Slides>21</Slides>
  <Notes>21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7" baseType="lpstr">
      <vt:lpstr>Arial</vt:lpstr>
      <vt:lpstr>Comic Sans MS</vt:lpstr>
      <vt:lpstr>Tahoma</vt:lpstr>
      <vt:lpstr>Times New Roman</vt:lpstr>
      <vt:lpstr>Wingdings</vt:lpstr>
      <vt:lpstr>Masque_presentation_2007</vt:lpstr>
      <vt:lpstr>Les effets du courant sur la corps humain</vt:lpstr>
      <vt:lpstr>Présentation PowerPoint</vt:lpstr>
      <vt:lpstr>Combien de temps va-t-il tenir ?</vt:lpstr>
      <vt:lpstr>Présentation PowerPoint</vt:lpstr>
      <vt:lpstr>Présentation PowerPoint</vt:lpstr>
      <vt:lpstr> Électrocuté par la baladeuse  </vt:lpstr>
      <vt:lpstr> Électrisé par le pont roulant  </vt:lpstr>
      <vt:lpstr> Électrocuté en remplaçant une ampoule</vt:lpstr>
      <vt:lpstr>Brûlé par un court-circuit lors de travaux de terrassement </vt:lpstr>
      <vt:lpstr>Les risques présentés par l’électricité</vt:lpstr>
      <vt:lpstr>Présentation PowerPoint</vt:lpstr>
      <vt:lpstr>Présentation PowerPoint</vt:lpstr>
      <vt:lpstr>FACTEURS INTERVENANTS SUR LA GRAVITE</vt:lpstr>
      <vt:lpstr>Présentation PowerPoint</vt:lpstr>
      <vt:lpstr>Les effets du courant électrique alternatif  traversant le corps humain</vt:lpstr>
      <vt:lpstr>Influence du corps humain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oppbtp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effets</dc:title>
  <dc:creator>Joffe</dc:creator>
  <cp:lastModifiedBy>DEL FABRO Cédric</cp:lastModifiedBy>
  <cp:revision>315</cp:revision>
  <dcterms:created xsi:type="dcterms:W3CDTF">2007-10-31T14:42:20Z</dcterms:created>
  <dcterms:modified xsi:type="dcterms:W3CDTF">2024-09-16T12:02:21Z</dcterms:modified>
</cp:coreProperties>
</file>